
<file path=[Content_Types].xml><?xml version="1.0" encoding="utf-8"?>
<Types xmlns="http://schemas.openxmlformats.org/package/2006/content-types">
  <Default Extension="xml" ContentType="application/xml"/>
  <Default Extension="png" ContentType="image/png"/>
  <Default Extension="jp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changesInfos/changesInfo1.xml" ContentType="application/vnd.ms-powerpoint.changesinfo+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12"/>
  </p:notesMasterIdLst>
  <p:handoutMasterIdLst>
    <p:handoutMasterId r:id="rId13"/>
  </p:handoutMasterIdLst>
  <p:sldIdLst>
    <p:sldId id="446" r:id="rId2"/>
    <p:sldId id="526" r:id="rId3"/>
    <p:sldId id="605" r:id="rId4"/>
    <p:sldId id="609" r:id="rId5"/>
    <p:sldId id="650" r:id="rId6"/>
    <p:sldId id="611" r:id="rId7"/>
    <p:sldId id="653" r:id="rId8"/>
    <p:sldId id="654" r:id="rId9"/>
    <p:sldId id="651" r:id="rId10"/>
    <p:sldId id="649" r:id="rId1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319">
          <p15:clr>
            <a:srgbClr val="A4A3A4"/>
          </p15:clr>
        </p15:guide>
        <p15:guide id="2">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18E19"/>
    <a:srgbClr val="953735"/>
    <a:srgbClr val="77933C"/>
    <a:srgbClr val="F7F1FD"/>
    <a:srgbClr val="B27979"/>
    <a:srgbClr val="6DE8E2"/>
    <a:srgbClr val="AB3E3E"/>
    <a:srgbClr val="F2FFBE"/>
    <a:srgbClr val="F8FF9F"/>
    <a:srgbClr val="B7682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418" autoAdjust="0"/>
    <p:restoredTop sz="95986" autoAdjust="0"/>
  </p:normalViewPr>
  <p:slideViewPr>
    <p:cSldViewPr snapToGrid="0" showGuides="1">
      <p:cViewPr varScale="1">
        <p:scale>
          <a:sx n="147" d="100"/>
          <a:sy n="147" d="100"/>
        </p:scale>
        <p:origin x="1648" y="192"/>
      </p:cViewPr>
      <p:guideLst>
        <p:guide orient="horz" pos="4319"/>
        <p:guide/>
      </p:guideLst>
    </p:cSldViewPr>
  </p:slideViewPr>
  <p:outlineViewPr>
    <p:cViewPr>
      <p:scale>
        <a:sx n="33" d="100"/>
        <a:sy n="33" d="100"/>
      </p:scale>
      <p:origin x="0" y="0"/>
    </p:cViewPr>
  </p:outlineViewPr>
  <p:notesTextViewPr>
    <p:cViewPr>
      <p:scale>
        <a:sx n="100" d="100"/>
        <a:sy n="100" d="100"/>
      </p:scale>
      <p:origin x="0" y="0"/>
    </p:cViewPr>
  </p:notesTextViewPr>
  <p:notesViewPr>
    <p:cSldViewPr snapToGrid="0">
      <p:cViewPr varScale="1">
        <p:scale>
          <a:sx n="99" d="100"/>
          <a:sy n="99" d="100"/>
        </p:scale>
        <p:origin x="4272" y="184"/>
      </p:cViewPr>
      <p:guideLst/>
    </p:cSldViewPr>
  </p:notesViewPr>
  <p:gridSpacing cx="72008" cy="72008"/>
</p:viewPr>
</file>

<file path=ppt/_rels/presentation.xml.rels><?xml version="1.0" encoding="UTF-8" standalone="yes"?>
<Relationships xmlns="http://schemas.openxmlformats.org/package/2006/relationships"><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handoutMaster" Target="handoutMasters/handoutMaster1.xml"/><Relationship Id="rId14" Type="http://schemas.openxmlformats.org/officeDocument/2006/relationships/presProps" Target="presProps.xml"/><Relationship Id="rId15" Type="http://schemas.openxmlformats.org/officeDocument/2006/relationships/viewProps" Target="viewProps.xml"/><Relationship Id="rId16" Type="http://schemas.openxmlformats.org/officeDocument/2006/relationships/theme" Target="theme/theme1.xml"/><Relationship Id="rId17"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27" Type="http://schemas.microsoft.com/office/2016/11/relationships/changesInfo" Target="changesInfos/changesInfo1.xml"/><Relationship Id="rId10" Type="http://schemas.openxmlformats.org/officeDocument/2006/relationships/slide" Target="slides/slide9.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lessio Bonti" userId="34b151be-6c6d-4d92-b6ff-75ef5bbfc1f7" providerId="ADAL" clId="{84697578-E8F4-C344-8FE9-17F4BF0FAF1A}"/>
    <pc:docChg chg="modMainMaster">
      <pc:chgData name="Alessio Bonti" userId="34b151be-6c6d-4d92-b6ff-75ef5bbfc1f7" providerId="ADAL" clId="{84697578-E8F4-C344-8FE9-17F4BF0FAF1A}" dt="2018-05-07T22:46:42.999" v="6" actId="20577"/>
      <pc:docMkLst>
        <pc:docMk/>
      </pc:docMkLst>
      <pc:sldMasterChg chg="modSldLayout">
        <pc:chgData name="Alessio Bonti" userId="34b151be-6c6d-4d92-b6ff-75ef5bbfc1f7" providerId="ADAL" clId="{84697578-E8F4-C344-8FE9-17F4BF0FAF1A}" dt="2018-05-07T22:46:42.999" v="6" actId="20577"/>
        <pc:sldMasterMkLst>
          <pc:docMk/>
          <pc:sldMasterMk cId="2239934823" sldId="2147483648"/>
        </pc:sldMasterMkLst>
        <pc:sldLayoutChg chg="modSp">
          <pc:chgData name="Alessio Bonti" userId="34b151be-6c6d-4d92-b6ff-75ef5bbfc1f7" providerId="ADAL" clId="{84697578-E8F4-C344-8FE9-17F4BF0FAF1A}" dt="2018-05-07T22:46:42.999" v="6" actId="20577"/>
          <pc:sldLayoutMkLst>
            <pc:docMk/>
            <pc:sldMasterMk cId="2239934823" sldId="2147483648"/>
            <pc:sldLayoutMk cId="793418807" sldId="2147483660"/>
          </pc:sldLayoutMkLst>
          <pc:spChg chg="mod">
            <ac:chgData name="Alessio Bonti" userId="34b151be-6c6d-4d92-b6ff-75ef5bbfc1f7" providerId="ADAL" clId="{84697578-E8F4-C344-8FE9-17F4BF0FAF1A}" dt="2018-05-07T22:46:42.999" v="6" actId="20577"/>
            <ac:spMkLst>
              <pc:docMk/>
              <pc:sldMasterMk cId="2239934823" sldId="2147483648"/>
              <pc:sldLayoutMk cId="793418807" sldId="2147483660"/>
              <ac:spMk id="10" creationId="{F73924DE-1774-674F-9AEF-425BDC063E66}"/>
            </ac:spMkLst>
          </pc:spChg>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15053E6-E023-6742-A8FA-97EBE52C3A76}" type="datetimeFigureOut">
              <a:t>17/5/18</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C2AC382E-A401-0046-ACBA-43A4AF91A891}" type="slidenum">
              <a:t>‹#›</a:t>
            </a:fld>
            <a:endParaRPr lang="en-US"/>
          </a:p>
        </p:txBody>
      </p:sp>
    </p:spTree>
    <p:extLst>
      <p:ext uri="{BB962C8B-B14F-4D97-AF65-F5344CB8AC3E}">
        <p14:creationId xmlns:p14="http://schemas.microsoft.com/office/powerpoint/2010/main" val="186508369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DDA6451-0CC4-E149-B293-24342CE45DF5}" type="datetimeFigureOut">
              <a:t>17/5/18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3F70B17-F986-2949-A6DB-821697B8103E}" type="slidenum">
              <a:t>‹#›</a:t>
            </a:fld>
            <a:endParaRPr lang="en-US"/>
          </a:p>
        </p:txBody>
      </p:sp>
    </p:spTree>
    <p:extLst>
      <p:ext uri="{BB962C8B-B14F-4D97-AF65-F5344CB8AC3E}">
        <p14:creationId xmlns:p14="http://schemas.microsoft.com/office/powerpoint/2010/main" val="465823480"/>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3F70B17-F986-2949-A6DB-821697B8103E}" type="slidenum">
              <a:rPr lang="en-US"/>
              <a:t>3</a:t>
            </a:fld>
            <a:endParaRPr lang="en-US"/>
          </a:p>
        </p:txBody>
      </p:sp>
    </p:spTree>
    <p:extLst>
      <p:ext uri="{BB962C8B-B14F-4D97-AF65-F5344CB8AC3E}">
        <p14:creationId xmlns:p14="http://schemas.microsoft.com/office/powerpoint/2010/main" val="11565487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3F70B17-F986-2949-A6DB-821697B8103E}" type="slidenum">
              <a:rPr lang="en-US"/>
              <a:t>4</a:t>
            </a:fld>
            <a:endParaRPr lang="en-US"/>
          </a:p>
        </p:txBody>
      </p:sp>
    </p:spTree>
    <p:extLst>
      <p:ext uri="{BB962C8B-B14F-4D97-AF65-F5344CB8AC3E}">
        <p14:creationId xmlns:p14="http://schemas.microsoft.com/office/powerpoint/2010/main" val="7716772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3F70B17-F986-2949-A6DB-821697B8103E}" type="slidenum">
              <a:rPr lang="en-US"/>
              <a:t>5</a:t>
            </a:fld>
            <a:endParaRPr lang="en-US"/>
          </a:p>
        </p:txBody>
      </p:sp>
    </p:spTree>
    <p:extLst>
      <p:ext uri="{BB962C8B-B14F-4D97-AF65-F5344CB8AC3E}">
        <p14:creationId xmlns:p14="http://schemas.microsoft.com/office/powerpoint/2010/main" val="11351768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3F70B17-F986-2949-A6DB-821697B8103E}" type="slidenum">
              <a:rPr lang="en-US"/>
              <a:t>6</a:t>
            </a:fld>
            <a:endParaRPr lang="en-US"/>
          </a:p>
        </p:txBody>
      </p:sp>
    </p:spTree>
    <p:extLst>
      <p:ext uri="{BB962C8B-B14F-4D97-AF65-F5344CB8AC3E}">
        <p14:creationId xmlns:p14="http://schemas.microsoft.com/office/powerpoint/2010/main" val="36653869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3F70B17-F986-2949-A6DB-821697B8103E}" type="slidenum">
              <a:rPr lang="en-US"/>
              <a:t>7</a:t>
            </a:fld>
            <a:endParaRPr lang="en-US"/>
          </a:p>
        </p:txBody>
      </p:sp>
    </p:spTree>
    <p:extLst>
      <p:ext uri="{BB962C8B-B14F-4D97-AF65-F5344CB8AC3E}">
        <p14:creationId xmlns:p14="http://schemas.microsoft.com/office/powerpoint/2010/main" val="7759448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3F70B17-F986-2949-A6DB-821697B8103E}" type="slidenum">
              <a:rPr lang="en-US"/>
              <a:t>8</a:t>
            </a:fld>
            <a:endParaRPr lang="en-US"/>
          </a:p>
        </p:txBody>
      </p:sp>
    </p:spTree>
    <p:extLst>
      <p:ext uri="{BB962C8B-B14F-4D97-AF65-F5344CB8AC3E}">
        <p14:creationId xmlns:p14="http://schemas.microsoft.com/office/powerpoint/2010/main" val="9598990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3F70B17-F986-2949-A6DB-821697B8103E}" type="slidenum">
              <a:rPr lang="en-US"/>
              <a:t>9</a:t>
            </a:fld>
            <a:endParaRPr lang="en-US"/>
          </a:p>
        </p:txBody>
      </p:sp>
    </p:spTree>
    <p:extLst>
      <p:ext uri="{BB962C8B-B14F-4D97-AF65-F5344CB8AC3E}">
        <p14:creationId xmlns:p14="http://schemas.microsoft.com/office/powerpoint/2010/main" val="17071835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tif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Cloud Computing Finger.jpg"/>
          <p:cNvPicPr>
            <a:picLocks noChangeAspect="1"/>
          </p:cNvPicPr>
          <p:nvPr userDrawn="1"/>
        </p:nvPicPr>
        <p:blipFill rotWithShape="1">
          <a:blip r:embed="rId2">
            <a:extLst>
              <a:ext uri="{28A0092B-C50C-407E-A947-70E740481C1C}">
                <a14:useLocalDpi xmlns:a14="http://schemas.microsoft.com/office/drawing/2010/main" val="0"/>
              </a:ext>
            </a:extLst>
          </a:blip>
          <a:srcRect l="8778" t="392" r="11435" b="-392"/>
          <a:stretch/>
        </p:blipFill>
        <p:spPr>
          <a:xfrm>
            <a:off x="0" y="3159"/>
            <a:ext cx="9144000" cy="6966110"/>
          </a:xfrm>
          <a:prstGeom prst="rect">
            <a:avLst/>
          </a:prstGeom>
        </p:spPr>
      </p:pic>
      <p:sp>
        <p:nvSpPr>
          <p:cNvPr id="2" name="Title 1"/>
          <p:cNvSpPr>
            <a:spLocks noGrp="1"/>
          </p:cNvSpPr>
          <p:nvPr>
            <p:ph type="ctrTitle" hasCustomPrompt="1"/>
          </p:nvPr>
        </p:nvSpPr>
        <p:spPr>
          <a:xfrm>
            <a:off x="0" y="2130425"/>
            <a:ext cx="9144000" cy="1470025"/>
          </a:xfrm>
          <a:solidFill>
            <a:schemeClr val="bg1">
              <a:alpha val="40000"/>
            </a:schemeClr>
          </a:solidFill>
        </p:spPr>
        <p:txBody>
          <a:bodyPr>
            <a:normAutofit/>
          </a:bodyPr>
          <a:lstStyle>
            <a:lvl1pPr>
              <a:defRPr sz="3200" baseline="0">
                <a:latin typeface="IBM Plex Sans" panose="020B0503050000000000" pitchFamily="34" charset="77"/>
                <a:cs typeface="IBM Plex Sans" panose="020B0503050000000000" pitchFamily="34" charset="77"/>
              </a:defRPr>
            </a:lvl1pPr>
          </a:lstStyle>
          <a:p>
            <a:r>
              <a:rPr lang="en-AU" dirty="0"/>
              <a:t>Cloud Computing</a:t>
            </a:r>
            <a:br>
              <a:rPr lang="en-AU" dirty="0"/>
            </a:br>
            <a:r>
              <a:rPr lang="en-AU" dirty="0"/>
              <a:t>Application Design and Development </a:t>
            </a:r>
            <a:endParaRPr lang="en-US" dirty="0"/>
          </a:p>
        </p:txBody>
      </p:sp>
      <p:sp>
        <p:nvSpPr>
          <p:cNvPr id="3" name="Subtitle 2"/>
          <p:cNvSpPr>
            <a:spLocks noGrp="1"/>
          </p:cNvSpPr>
          <p:nvPr>
            <p:ph type="subTitle" idx="1"/>
          </p:nvPr>
        </p:nvSpPr>
        <p:spPr>
          <a:xfrm>
            <a:off x="0" y="5100107"/>
            <a:ext cx="9144000" cy="1077383"/>
          </a:xfrm>
          <a:solidFill>
            <a:srgbClr val="FFFFFF">
              <a:alpha val="30000"/>
            </a:srgbClr>
          </a:solidFill>
        </p:spPr>
        <p:txBody>
          <a:bodyPr/>
          <a:lstStyle>
            <a:lvl1pPr marL="0" indent="0" algn="ctr">
              <a:buNone/>
              <a:defRPr lang="en-AU" sz="3200" kern="1200" baseline="0">
                <a:solidFill>
                  <a:schemeClr val="tx1"/>
                </a:solidFill>
                <a:latin typeface="IBM Plex Sans" panose="020B0503050000000000" pitchFamily="34" charset="77"/>
                <a:ea typeface="+mj-ea"/>
                <a:cs typeface="IBM Plex Sans" panose="020B0503050000000000" pitchFamily="34" charset="77"/>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AU"/>
              <a:t>Click to edit Master subtitle style</a:t>
            </a:r>
            <a:endParaRPr lang="en-US"/>
          </a:p>
        </p:txBody>
      </p:sp>
      <p:sp>
        <p:nvSpPr>
          <p:cNvPr id="4" name="Date Placeholder 3"/>
          <p:cNvSpPr>
            <a:spLocks noGrp="1"/>
          </p:cNvSpPr>
          <p:nvPr>
            <p:ph type="dt" sz="half" idx="10"/>
          </p:nvPr>
        </p:nvSpPr>
        <p:spPr/>
        <p:txBody>
          <a:bodyPr/>
          <a:lstStyle/>
          <a:p>
            <a:fld id="{BC0A7EC1-DA74-C642-A047-4E863ED06FE2}" type="datetime1">
              <a:t>17/5/18</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r>
              <a:rPr lang="en-US" dirty="0"/>
              <a:t>SIT737 - Service Oriented Architecture</a:t>
            </a:r>
          </a:p>
          <a:p>
            <a:endParaRPr lang="en-US" dirty="0"/>
          </a:p>
        </p:txBody>
      </p:sp>
      <p:sp>
        <p:nvSpPr>
          <p:cNvPr id="6" name="Slide Number Placeholder 5"/>
          <p:cNvSpPr>
            <a:spLocks noGrp="1"/>
          </p:cNvSpPr>
          <p:nvPr>
            <p:ph type="sldNum" sz="quarter" idx="12"/>
          </p:nvPr>
        </p:nvSpPr>
        <p:spPr/>
        <p:txBody>
          <a:bodyPr/>
          <a:lstStyle/>
          <a:p>
            <a:fld id="{BBE0A389-EB18-824A-A5ED-72ACC9A7FB5D}" type="slidenum">
              <a:t>‹#›</a:t>
            </a:fld>
            <a:endParaRPr lang="en-US"/>
          </a:p>
        </p:txBody>
      </p:sp>
    </p:spTree>
    <p:extLst>
      <p:ext uri="{BB962C8B-B14F-4D97-AF65-F5344CB8AC3E}">
        <p14:creationId xmlns:p14="http://schemas.microsoft.com/office/powerpoint/2010/main" val="33850736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BF7D312-E01E-0845-B71C-AFEFF846E991}" type="datetime1">
              <a:t>17/5/18</a:t>
            </a:fld>
            <a:endParaRPr lang="en-US"/>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BBE0A389-EB18-824A-A5ED-72ACC9A7FB5D}" type="slidenum">
              <a:t>‹#›</a:t>
            </a:fld>
            <a:endParaRPr lang="en-US"/>
          </a:p>
        </p:txBody>
      </p:sp>
    </p:spTree>
    <p:extLst>
      <p:ext uri="{BB962C8B-B14F-4D97-AF65-F5344CB8AC3E}">
        <p14:creationId xmlns:p14="http://schemas.microsoft.com/office/powerpoint/2010/main" val="30354914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AU"/>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AU"/>
              <a:t>Click to edit Master text styles</a:t>
            </a:r>
          </a:p>
        </p:txBody>
      </p:sp>
      <p:sp>
        <p:nvSpPr>
          <p:cNvPr id="5" name="Date Placeholder 4"/>
          <p:cNvSpPr>
            <a:spLocks noGrp="1"/>
          </p:cNvSpPr>
          <p:nvPr>
            <p:ph type="dt" sz="half" idx="10"/>
          </p:nvPr>
        </p:nvSpPr>
        <p:spPr/>
        <p:txBody>
          <a:bodyPr/>
          <a:lstStyle/>
          <a:p>
            <a:fld id="{C97A219C-83B0-8049-8DAC-63342C64D00F}" type="datetime1">
              <a:t>17/5/18</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BBE0A389-EB18-824A-A5ED-72ACC9A7FB5D}" type="slidenum">
              <a:t>‹#›</a:t>
            </a:fld>
            <a:endParaRPr lang="en-US"/>
          </a:p>
        </p:txBody>
      </p:sp>
    </p:spTree>
    <p:extLst>
      <p:ext uri="{BB962C8B-B14F-4D97-AF65-F5344CB8AC3E}">
        <p14:creationId xmlns:p14="http://schemas.microsoft.com/office/powerpoint/2010/main" val="29467870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AU"/>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AU"/>
              <a:t>Click to edit Master text styles</a:t>
            </a:r>
          </a:p>
        </p:txBody>
      </p:sp>
      <p:sp>
        <p:nvSpPr>
          <p:cNvPr id="5" name="Date Placeholder 4"/>
          <p:cNvSpPr>
            <a:spLocks noGrp="1"/>
          </p:cNvSpPr>
          <p:nvPr>
            <p:ph type="dt" sz="half" idx="10"/>
          </p:nvPr>
        </p:nvSpPr>
        <p:spPr/>
        <p:txBody>
          <a:bodyPr/>
          <a:lstStyle/>
          <a:p>
            <a:fld id="{C1F8DFD1-FC31-1A4E-8896-88B289182726}" type="datetime1">
              <a:t>17/5/18</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BBE0A389-EB18-824A-A5ED-72ACC9A7FB5D}" type="slidenum">
              <a:t>‹#›</a:t>
            </a:fld>
            <a:endParaRPr lang="en-US"/>
          </a:p>
        </p:txBody>
      </p:sp>
    </p:spTree>
    <p:extLst>
      <p:ext uri="{BB962C8B-B14F-4D97-AF65-F5344CB8AC3E}">
        <p14:creationId xmlns:p14="http://schemas.microsoft.com/office/powerpoint/2010/main" val="49347747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4" name="Date Placeholder 3"/>
          <p:cNvSpPr>
            <a:spLocks noGrp="1"/>
          </p:cNvSpPr>
          <p:nvPr>
            <p:ph type="dt" sz="half" idx="10"/>
          </p:nvPr>
        </p:nvSpPr>
        <p:spPr/>
        <p:txBody>
          <a:bodyPr/>
          <a:lstStyle/>
          <a:p>
            <a:fld id="{4D260EA3-802E-2D4E-9D44-921B819649BE}" type="datetime1">
              <a:t>17/5/18</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BBE0A389-EB18-824A-A5ED-72ACC9A7FB5D}" type="slidenum">
              <a:t>‹#›</a:t>
            </a:fld>
            <a:endParaRPr lang="en-US"/>
          </a:p>
        </p:txBody>
      </p:sp>
    </p:spTree>
    <p:extLst>
      <p:ext uri="{BB962C8B-B14F-4D97-AF65-F5344CB8AC3E}">
        <p14:creationId xmlns:p14="http://schemas.microsoft.com/office/powerpoint/2010/main" val="119246698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AU"/>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4" name="Date Placeholder 3"/>
          <p:cNvSpPr>
            <a:spLocks noGrp="1"/>
          </p:cNvSpPr>
          <p:nvPr>
            <p:ph type="dt" sz="half" idx="10"/>
          </p:nvPr>
        </p:nvSpPr>
        <p:spPr/>
        <p:txBody>
          <a:bodyPr/>
          <a:lstStyle/>
          <a:p>
            <a:fld id="{105037BC-152B-0B4E-A006-26605E2803C6}" type="datetime1">
              <a:t>17/5/18</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BBE0A389-EB18-824A-A5ED-72ACC9A7FB5D}" type="slidenum">
              <a:t>‹#›</a:t>
            </a:fld>
            <a:endParaRPr lang="en-US"/>
          </a:p>
        </p:txBody>
      </p:sp>
    </p:spTree>
    <p:extLst>
      <p:ext uri="{BB962C8B-B14F-4D97-AF65-F5344CB8AC3E}">
        <p14:creationId xmlns:p14="http://schemas.microsoft.com/office/powerpoint/2010/main" val="31334529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E727F61-1933-324D-948C-EED6F69A2DE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xmlns="" id="{02985CC8-C1DF-0447-AA62-D47BBAEF0912}"/>
              </a:ext>
            </a:extLst>
          </p:cNvPr>
          <p:cNvSpPr>
            <a:spLocks noGrp="1"/>
          </p:cNvSpPr>
          <p:nvPr>
            <p:ph type="dt" sz="half" idx="10"/>
          </p:nvPr>
        </p:nvSpPr>
        <p:spPr/>
        <p:txBody>
          <a:bodyPr/>
          <a:lstStyle/>
          <a:p>
            <a:fld id="{807A9519-C3FE-AF43-986E-8BF7B168DE80}" type="datetime1">
              <a:rPr lang="en-US" smtClean="0"/>
              <a:pPr/>
              <a:t>5/17/18</a:t>
            </a:fld>
            <a:endParaRPr lang="en-US"/>
          </a:p>
        </p:txBody>
      </p:sp>
      <p:sp>
        <p:nvSpPr>
          <p:cNvPr id="4" name="Footer Placeholder 3">
            <a:extLst>
              <a:ext uri="{FF2B5EF4-FFF2-40B4-BE49-F238E27FC236}">
                <a16:creationId xmlns:a16="http://schemas.microsoft.com/office/drawing/2014/main" xmlns="" id="{8D2D7829-CFCB-A74C-B8D7-6ABB22557CA8}"/>
              </a:ext>
            </a:extLst>
          </p:cNvPr>
          <p:cNvSpPr>
            <a:spLocks noGrp="1"/>
          </p:cNvSpPr>
          <p:nvPr>
            <p:ph type="ftr" sz="quarter" idx="11"/>
          </p:nvPr>
        </p:nvSpPr>
        <p:spPr>
          <a:xfrm>
            <a:off x="3124200" y="6356350"/>
            <a:ext cx="2895600" cy="365125"/>
          </a:xfrm>
          <a:prstGeom prst="rect">
            <a:avLst/>
          </a:prstGeom>
        </p:spPr>
        <p:txBody>
          <a:bodyPr/>
          <a:lstStyle/>
          <a:p>
            <a:r>
              <a:rPr lang="en-US" dirty="0"/>
              <a:t>SIT737 - Service Oriented Architecture</a:t>
            </a:r>
          </a:p>
          <a:p>
            <a:endParaRPr lang="en-US" dirty="0"/>
          </a:p>
        </p:txBody>
      </p:sp>
      <p:sp>
        <p:nvSpPr>
          <p:cNvPr id="5" name="Slide Number Placeholder 4">
            <a:extLst>
              <a:ext uri="{FF2B5EF4-FFF2-40B4-BE49-F238E27FC236}">
                <a16:creationId xmlns:a16="http://schemas.microsoft.com/office/drawing/2014/main" xmlns="" id="{F1F9F3DF-8B74-ED4A-B8F2-B63C7CA8D762}"/>
              </a:ext>
            </a:extLst>
          </p:cNvPr>
          <p:cNvSpPr>
            <a:spLocks noGrp="1"/>
          </p:cNvSpPr>
          <p:nvPr>
            <p:ph type="sldNum" sz="quarter" idx="12"/>
          </p:nvPr>
        </p:nvSpPr>
        <p:spPr/>
        <p:txBody>
          <a:bodyPr/>
          <a:lstStyle/>
          <a:p>
            <a:fld id="{BBE0A389-EB18-824A-A5ED-72ACC9A7FB5D}" type="slidenum">
              <a:rPr lang="en-AU" smtClean="0"/>
              <a:pPr/>
              <a:t>‹#›</a:t>
            </a:fld>
            <a:endParaRPr lang="en-AU"/>
          </a:p>
        </p:txBody>
      </p:sp>
    </p:spTree>
    <p:extLst>
      <p:ext uri="{BB962C8B-B14F-4D97-AF65-F5344CB8AC3E}">
        <p14:creationId xmlns:p14="http://schemas.microsoft.com/office/powerpoint/2010/main" val="23253689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pic>
        <p:nvPicPr>
          <p:cNvPr id="7" name="Picture 6" descr="Cloud Computing Finger.jpg"/>
          <p:cNvPicPr>
            <a:picLocks noChangeAspect="1"/>
          </p:cNvPicPr>
          <p:nvPr userDrawn="1"/>
        </p:nvPicPr>
        <p:blipFill rotWithShape="1">
          <a:blip r:embed="rId2">
            <a:grayscl/>
            <a:extLst>
              <a:ext uri="{28A0092B-C50C-407E-A947-70E740481C1C}">
                <a14:useLocalDpi xmlns:a14="http://schemas.microsoft.com/office/drawing/2010/main" val="0"/>
              </a:ext>
            </a:extLst>
          </a:blip>
          <a:srcRect l="8778" t="392" r="11435" b="-392"/>
          <a:stretch/>
        </p:blipFill>
        <p:spPr>
          <a:xfrm>
            <a:off x="0" y="3159"/>
            <a:ext cx="9144000" cy="6966110"/>
          </a:xfrm>
          <a:prstGeom prst="rect">
            <a:avLst/>
          </a:prstGeom>
        </p:spPr>
      </p:pic>
      <p:sp>
        <p:nvSpPr>
          <p:cNvPr id="8" name="Rectangle 7">
            <a:extLst>
              <a:ext uri="{FF2B5EF4-FFF2-40B4-BE49-F238E27FC236}">
                <a16:creationId xmlns:a16="http://schemas.microsoft.com/office/drawing/2014/main" xmlns="" id="{4DB93B5F-108F-8D41-92B8-A8C90CB8D3CA}"/>
              </a:ext>
            </a:extLst>
          </p:cNvPr>
          <p:cNvSpPr/>
          <p:nvPr userDrawn="1"/>
        </p:nvSpPr>
        <p:spPr>
          <a:xfrm>
            <a:off x="0" y="3159"/>
            <a:ext cx="9144000" cy="6966109"/>
          </a:xfrm>
          <a:prstGeom prst="rect">
            <a:avLst/>
          </a:prstGeom>
          <a:solidFill>
            <a:schemeClr val="tx1">
              <a:alpha val="4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 name="Title 1"/>
          <p:cNvSpPr>
            <a:spLocks noGrp="1"/>
          </p:cNvSpPr>
          <p:nvPr>
            <p:ph type="ctrTitle" hasCustomPrompt="1"/>
          </p:nvPr>
        </p:nvSpPr>
        <p:spPr>
          <a:xfrm>
            <a:off x="0" y="2442154"/>
            <a:ext cx="9144000" cy="1470025"/>
          </a:xfrm>
          <a:solidFill>
            <a:srgbClr val="5E5E5E">
              <a:alpha val="40000"/>
            </a:srgbClr>
          </a:solidFill>
          <a:ln>
            <a:noFill/>
          </a:ln>
        </p:spPr>
        <p:txBody>
          <a:bodyPr>
            <a:normAutofit/>
          </a:bodyPr>
          <a:lstStyle>
            <a:lvl1pPr>
              <a:defRPr sz="2700" b="1" baseline="0">
                <a:solidFill>
                  <a:srgbClr val="F49019"/>
                </a:solidFill>
                <a:latin typeface="IBM Plex Sans" panose="020B0503050000000000" pitchFamily="34" charset="77"/>
                <a:cs typeface="IBM Plex Sans" panose="020B0503050000000000" pitchFamily="34" charset="77"/>
              </a:defRPr>
            </a:lvl1pPr>
          </a:lstStyle>
          <a:p>
            <a:r>
              <a:rPr lang="en-AU" dirty="0"/>
              <a:t>Cloud Computing</a:t>
            </a:r>
            <a:br>
              <a:rPr lang="en-AU" dirty="0"/>
            </a:br>
            <a:r>
              <a:rPr lang="en-AU" dirty="0"/>
              <a:t>Application Design and Development </a:t>
            </a:r>
            <a:endParaRPr lang="en-US" dirty="0"/>
          </a:p>
        </p:txBody>
      </p:sp>
      <p:sp>
        <p:nvSpPr>
          <p:cNvPr id="3" name="Subtitle 2"/>
          <p:cNvSpPr>
            <a:spLocks noGrp="1"/>
          </p:cNvSpPr>
          <p:nvPr>
            <p:ph type="subTitle" idx="1"/>
          </p:nvPr>
        </p:nvSpPr>
        <p:spPr>
          <a:xfrm>
            <a:off x="0" y="5100109"/>
            <a:ext cx="9144000" cy="1077383"/>
          </a:xfrm>
          <a:solidFill>
            <a:srgbClr val="FFFFFF">
              <a:alpha val="30000"/>
            </a:srgbClr>
          </a:solidFill>
        </p:spPr>
        <p:txBody>
          <a:bodyPr/>
          <a:lstStyle>
            <a:lvl1pPr marL="0" indent="0" algn="ctr">
              <a:buNone/>
              <a:defRPr lang="en-AU" sz="2400" kern="1200" baseline="0">
                <a:solidFill>
                  <a:schemeClr val="bg1"/>
                </a:solidFill>
                <a:latin typeface="IBM Plex Sans" panose="020B0503050000000000" pitchFamily="34" charset="77"/>
                <a:ea typeface="+mj-ea"/>
                <a:cs typeface="IBM Plex Sans" panose="020B0503050000000000" pitchFamily="34" charset="77"/>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AU" dirty="0"/>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bg1"/>
                </a:solidFill>
              </a:defRPr>
            </a:lvl1pPr>
          </a:lstStyle>
          <a:p>
            <a:fld id="{BC0A7EC1-DA74-C642-A047-4E863ED06FE2}" type="datetime1">
              <a:rPr lang="en-US" smtClean="0"/>
              <a:pPr/>
              <a:t>5/17/18</a:t>
            </a:fld>
            <a:endParaRPr lang="en-US" dirty="0"/>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a:defRPr>
                <a:solidFill>
                  <a:schemeClr val="bg1"/>
                </a:solidFill>
              </a:defRPr>
            </a:lvl1pPr>
          </a:lstStyle>
          <a:p>
            <a:r>
              <a:rPr lang="en-US" dirty="0">
                <a:solidFill>
                  <a:schemeClr val="tx1">
                    <a:tint val="75000"/>
                  </a:schemeClr>
                </a:solidFill>
              </a:rPr>
              <a:t>SIT737 - Service Oriented Architecture</a:t>
            </a:r>
            <a:endParaRPr lang="en-US"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BBE0A389-EB18-824A-A5ED-72ACC9A7FB5D}" type="slidenum">
              <a:rPr lang="en-AU" smtClean="0"/>
              <a:pPr/>
              <a:t>‹#›</a:t>
            </a:fld>
            <a:endParaRPr lang="en-AU"/>
          </a:p>
        </p:txBody>
      </p:sp>
    </p:spTree>
    <p:extLst>
      <p:ext uri="{BB962C8B-B14F-4D97-AF65-F5344CB8AC3E}">
        <p14:creationId xmlns:p14="http://schemas.microsoft.com/office/powerpoint/2010/main" val="25508273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3" name="Rectangle 12"/>
          <p:cNvSpPr/>
          <p:nvPr userDrawn="1"/>
        </p:nvSpPr>
        <p:spPr>
          <a:xfrm>
            <a:off x="0" y="6604000"/>
            <a:ext cx="9144000" cy="309421"/>
          </a:xfrm>
          <a:prstGeom prst="rect">
            <a:avLst/>
          </a:prstGeom>
          <a:solidFill>
            <a:srgbClr val="FFFFFF">
              <a:alpha val="60000"/>
            </a:srgbClr>
          </a:solidFill>
        </p:spPr>
        <p:txBody>
          <a:bodyPr vert="horz" lIns="91440" tIns="45720" rIns="91440" bIns="45720" rtlCol="0" anchor="ctr">
            <a:normAutofit fontScale="32500" lnSpcReduction="20000"/>
          </a:bodyPr>
          <a:lstStyle/>
          <a:p>
            <a:pPr lvl="0" algn="ctr">
              <a:spcBef>
                <a:spcPct val="0"/>
              </a:spcBef>
              <a:buNone/>
            </a:pPr>
            <a:endParaRPr lang="en-US" sz="4400" b="1">
              <a:solidFill>
                <a:schemeClr val="tx2">
                  <a:lumMod val="75000"/>
                </a:schemeClr>
              </a:solidFill>
              <a:latin typeface="IBM Plex Sans" panose="020B0503050000000000" pitchFamily="34" charset="77"/>
              <a:ea typeface="+mj-ea"/>
              <a:cs typeface="Abadi MT Condensed Light"/>
            </a:endParaRPr>
          </a:p>
        </p:txBody>
      </p:sp>
      <p:sp>
        <p:nvSpPr>
          <p:cNvPr id="2" name="Title 1"/>
          <p:cNvSpPr>
            <a:spLocks noGrp="1"/>
          </p:cNvSpPr>
          <p:nvPr>
            <p:ph type="title"/>
          </p:nvPr>
        </p:nvSpPr>
        <p:spPr/>
        <p:txBody>
          <a:bodyPr/>
          <a:lstStyle>
            <a:lvl1pPr>
              <a:defRPr b="1">
                <a:solidFill>
                  <a:schemeClr val="tx2">
                    <a:lumMod val="75000"/>
                  </a:schemeClr>
                </a:solidFill>
                <a:latin typeface="IBM Plex Sans" panose="020B0503050000000000" pitchFamily="34" charset="77"/>
                <a:cs typeface="IBM Plex Sans" panose="020B0503050000000000" pitchFamily="34" charset="77"/>
              </a:defRPr>
            </a:lvl1pPr>
          </a:lstStyle>
          <a:p>
            <a:r>
              <a:rPr lang="en-AU" dirty="0"/>
              <a:t>Click to edit Master title style</a:t>
            </a:r>
            <a:endParaRPr lang="en-US" dirty="0"/>
          </a:p>
        </p:txBody>
      </p:sp>
      <p:sp>
        <p:nvSpPr>
          <p:cNvPr id="3" name="Content Placeholder 2"/>
          <p:cNvSpPr>
            <a:spLocks noGrp="1"/>
          </p:cNvSpPr>
          <p:nvPr>
            <p:ph idx="1"/>
          </p:nvPr>
        </p:nvSpPr>
        <p:spPr>
          <a:solidFill>
            <a:srgbClr val="FFFFFF">
              <a:alpha val="50000"/>
            </a:srgbClr>
          </a:solidFill>
        </p:spPr>
        <p:txBody>
          <a:bodyPr/>
          <a:lstStyle>
            <a:lvl1pPr marL="342900" indent="-342900">
              <a:buClr>
                <a:schemeClr val="tx2">
                  <a:lumMod val="75000"/>
                </a:schemeClr>
              </a:buClr>
              <a:buSzPct val="90000"/>
              <a:buFont typeface="Menlo Italic"/>
              <a:buChar char="◼"/>
              <a:defRPr>
                <a:latin typeface="IBM Plex Sans" panose="020B0503050000000000" pitchFamily="34" charset="77"/>
                <a:cs typeface="IBM Plex Sans" panose="020B0503050000000000" pitchFamily="34" charset="77"/>
              </a:defRPr>
            </a:lvl1pPr>
            <a:lvl2pPr>
              <a:defRPr>
                <a:latin typeface="IBM Plex Sans" panose="020B0503050000000000" pitchFamily="34" charset="77"/>
                <a:cs typeface="IBM Plex Sans" panose="020B0503050000000000" pitchFamily="34" charset="77"/>
              </a:defRPr>
            </a:lvl2pPr>
            <a:lvl3pPr>
              <a:defRPr>
                <a:latin typeface="IBM Plex Sans" panose="020B0503050000000000" pitchFamily="34" charset="77"/>
                <a:cs typeface="IBM Plex Sans" panose="020B0503050000000000" pitchFamily="34" charset="77"/>
              </a:defRPr>
            </a:lvl3pPr>
            <a:lvl4pPr>
              <a:defRPr>
                <a:latin typeface="IBM Plex Sans" panose="020B0503050000000000" pitchFamily="34" charset="77"/>
                <a:cs typeface="IBM Plex Sans" panose="020B0503050000000000" pitchFamily="34" charset="77"/>
              </a:defRPr>
            </a:lvl4pPr>
            <a:lvl5pPr>
              <a:defRPr>
                <a:latin typeface="IBM Plex Sans" panose="020B0503050000000000" pitchFamily="34" charset="77"/>
                <a:cs typeface="IBM Plex Sans" panose="020B0503050000000000" pitchFamily="34" charset="77"/>
              </a:defRPr>
            </a:lvl5p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4" name="Date Placeholder 3"/>
          <p:cNvSpPr>
            <a:spLocks noGrp="1"/>
          </p:cNvSpPr>
          <p:nvPr>
            <p:ph type="dt" sz="half" idx="10"/>
          </p:nvPr>
        </p:nvSpPr>
        <p:spPr>
          <a:xfrm>
            <a:off x="38100" y="6546850"/>
            <a:ext cx="2133600" cy="365125"/>
          </a:xfrm>
        </p:spPr>
        <p:txBody>
          <a:bodyPr/>
          <a:lstStyle>
            <a:lvl1pPr>
              <a:defRPr>
                <a:solidFill>
                  <a:srgbClr val="17375E"/>
                </a:solidFill>
                <a:latin typeface="IBM Plex Sans" panose="020B0503050000000000" pitchFamily="34" charset="77"/>
                <a:cs typeface="IBM Plex Sans" panose="020B0503050000000000" pitchFamily="34" charset="77"/>
              </a:defRPr>
            </a:lvl1pPr>
          </a:lstStyle>
          <a:p>
            <a:fld id="{3D204B18-9485-D74D-B2B3-6C26E88E40BB}" type="datetime1">
              <a:rPr lang="en-AU" smtClean="0"/>
              <a:pPr/>
              <a:t>17/5/18</a:t>
            </a:fld>
            <a:endParaRPr lang="en-US"/>
          </a:p>
        </p:txBody>
      </p:sp>
      <p:sp>
        <p:nvSpPr>
          <p:cNvPr id="5" name="Footer Placeholder 4"/>
          <p:cNvSpPr>
            <a:spLocks noGrp="1"/>
          </p:cNvSpPr>
          <p:nvPr>
            <p:ph type="ftr" sz="quarter" idx="11"/>
          </p:nvPr>
        </p:nvSpPr>
        <p:spPr>
          <a:xfrm>
            <a:off x="2082800" y="6559550"/>
            <a:ext cx="4978400" cy="365125"/>
          </a:xfrm>
          <a:prstGeom prst="rect">
            <a:avLst/>
          </a:prstGeom>
        </p:spPr>
        <p:txBody>
          <a:bodyPr/>
          <a:lstStyle>
            <a:lvl1pPr>
              <a:defRPr lang="en-US" sz="1200" kern="1200" smtClean="0">
                <a:solidFill>
                  <a:schemeClr val="tx1">
                    <a:tint val="75000"/>
                  </a:schemeClr>
                </a:solidFill>
                <a:latin typeface="IBM Plex Sans" panose="020B0503050000000000" pitchFamily="34" charset="77"/>
              </a:defRPr>
            </a:lvl1pPr>
          </a:lstStyle>
          <a:p>
            <a:r>
              <a:rPr lang="en-AU" dirty="0"/>
              <a:t>SIT737 - Service Oriented Architecture</a:t>
            </a:r>
          </a:p>
        </p:txBody>
      </p:sp>
      <p:sp>
        <p:nvSpPr>
          <p:cNvPr id="6" name="Slide Number Placeholder 5"/>
          <p:cNvSpPr>
            <a:spLocks noGrp="1"/>
          </p:cNvSpPr>
          <p:nvPr>
            <p:ph type="sldNum" sz="quarter" idx="12"/>
          </p:nvPr>
        </p:nvSpPr>
        <p:spPr>
          <a:xfrm>
            <a:off x="6997700" y="6534150"/>
            <a:ext cx="2133600" cy="365125"/>
          </a:xfrm>
        </p:spPr>
        <p:txBody>
          <a:bodyPr/>
          <a:lstStyle>
            <a:lvl1pPr>
              <a:defRPr>
                <a:solidFill>
                  <a:srgbClr val="17375E"/>
                </a:solidFill>
                <a:latin typeface="IBM Plex Sans" panose="020B0503050000000000" pitchFamily="34" charset="77"/>
                <a:cs typeface="IBM Plex Sans" panose="020B0503050000000000" pitchFamily="34" charset="77"/>
              </a:defRPr>
            </a:lvl1pPr>
          </a:lstStyle>
          <a:p>
            <a:fld id="{BBE0A389-EB18-824A-A5ED-72ACC9A7FB5D}" type="slidenum">
              <a:rPr lang="en-US" smtClean="0"/>
              <a:pPr/>
              <a:t>‹#›</a:t>
            </a:fld>
            <a:endParaRPr lang="en-US"/>
          </a:p>
        </p:txBody>
      </p:sp>
      <p:pic>
        <p:nvPicPr>
          <p:cNvPr id="10" name="Picture 9">
            <a:extLst>
              <a:ext uri="{FF2B5EF4-FFF2-40B4-BE49-F238E27FC236}">
                <a16:creationId xmlns:a16="http://schemas.microsoft.com/office/drawing/2014/main" xmlns="" id="{2B79487F-DABC-1C4E-929E-DDCEBCACF93B}"/>
              </a:ext>
            </a:extLst>
          </p:cNvPr>
          <p:cNvPicPr>
            <a:picLocks noChangeAspect="1"/>
          </p:cNvPicPr>
          <p:nvPr userDrawn="1"/>
        </p:nvPicPr>
        <p:blipFill>
          <a:blip r:embed="rId2">
            <a:duotone>
              <a:schemeClr val="accent3">
                <a:shade val="45000"/>
                <a:satMod val="135000"/>
              </a:schemeClr>
              <a:prstClr val="white"/>
            </a:duotone>
          </a:blip>
          <a:stretch>
            <a:fillRect/>
          </a:stretch>
        </p:blipFill>
        <p:spPr>
          <a:xfrm>
            <a:off x="-197427" y="5235284"/>
            <a:ext cx="2654300" cy="1765300"/>
          </a:xfrm>
          <a:prstGeom prst="rect">
            <a:avLst/>
          </a:prstGeom>
        </p:spPr>
      </p:pic>
      <p:pic>
        <p:nvPicPr>
          <p:cNvPr id="11" name="Picture 10">
            <a:extLst>
              <a:ext uri="{FF2B5EF4-FFF2-40B4-BE49-F238E27FC236}">
                <a16:creationId xmlns:a16="http://schemas.microsoft.com/office/drawing/2014/main" xmlns="" id="{8569ACD9-A5D6-7246-9153-332424D1DFB9}"/>
              </a:ext>
            </a:extLst>
          </p:cNvPr>
          <p:cNvPicPr>
            <a:picLocks noChangeAspect="1"/>
          </p:cNvPicPr>
          <p:nvPr userDrawn="1"/>
        </p:nvPicPr>
        <p:blipFill>
          <a:blip r:embed="rId2">
            <a:duotone>
              <a:schemeClr val="accent2">
                <a:shade val="45000"/>
                <a:satMod val="135000"/>
              </a:schemeClr>
              <a:prstClr val="white"/>
            </a:duotone>
          </a:blip>
          <a:stretch>
            <a:fillRect/>
          </a:stretch>
        </p:blipFill>
        <p:spPr>
          <a:xfrm>
            <a:off x="1935018" y="5931646"/>
            <a:ext cx="2654300" cy="1765300"/>
          </a:xfrm>
          <a:prstGeom prst="rect">
            <a:avLst/>
          </a:prstGeom>
          <a:noFill/>
          <a:ln>
            <a:noFill/>
          </a:ln>
        </p:spPr>
      </p:pic>
    </p:spTree>
    <p:extLst>
      <p:ext uri="{BB962C8B-B14F-4D97-AF65-F5344CB8AC3E}">
        <p14:creationId xmlns:p14="http://schemas.microsoft.com/office/powerpoint/2010/main" val="13203537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Orange">
    <p:bg>
      <p:bgPr>
        <a:solidFill>
          <a:srgbClr val="F18E19"/>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xmlns="" id="{CE6D1FFD-7685-0442-81AF-4C20023E1999}"/>
              </a:ext>
            </a:extLst>
          </p:cNvPr>
          <p:cNvSpPr txBox="1"/>
          <p:nvPr userDrawn="1"/>
        </p:nvSpPr>
        <p:spPr>
          <a:xfrm>
            <a:off x="362606" y="981756"/>
            <a:ext cx="8564224" cy="707886"/>
          </a:xfrm>
          <a:prstGeom prst="rect">
            <a:avLst/>
          </a:prstGeom>
          <a:noFill/>
        </p:spPr>
        <p:txBody>
          <a:bodyPr wrap="square" rtlCol="0">
            <a:spAutoFit/>
          </a:bodyPr>
          <a:lstStyle/>
          <a:p>
            <a:r>
              <a:rPr lang="en-US" sz="4000" dirty="0">
                <a:solidFill>
                  <a:schemeClr val="bg1"/>
                </a:solidFill>
                <a:latin typeface="IBM Plex Sans" charset="0"/>
                <a:ea typeface="IBM Plex Sans" charset="0"/>
                <a:cs typeface="IBM Plex Sans" charset="0"/>
              </a:rPr>
              <a:t>Service Oriented Architecture</a:t>
            </a:r>
            <a:endParaRPr lang="en-US" sz="5400" dirty="0"/>
          </a:p>
        </p:txBody>
      </p:sp>
      <p:sp>
        <p:nvSpPr>
          <p:cNvPr id="7" name="Title 1">
            <a:extLst>
              <a:ext uri="{FF2B5EF4-FFF2-40B4-BE49-F238E27FC236}">
                <a16:creationId xmlns:a16="http://schemas.microsoft.com/office/drawing/2014/main" xmlns="" id="{DBE8D73A-F4D6-9D4B-AFD2-7B6EBF6CFD32}"/>
              </a:ext>
            </a:extLst>
          </p:cNvPr>
          <p:cNvSpPr txBox="1">
            <a:spLocks/>
          </p:cNvSpPr>
          <p:nvPr userDrawn="1"/>
        </p:nvSpPr>
        <p:spPr>
          <a:xfrm>
            <a:off x="4644718" y="5760666"/>
            <a:ext cx="5772158" cy="1097334"/>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800" b="1" dirty="0">
                <a:solidFill>
                  <a:schemeClr val="bg1"/>
                </a:solidFill>
                <a:latin typeface="IBM Plex Sans" charset="0"/>
                <a:ea typeface="IBM Plex Sans" charset="0"/>
                <a:cs typeface="IBM Plex Sans" charset="0"/>
              </a:rPr>
              <a:t>Dr. </a:t>
            </a:r>
            <a:r>
              <a:rPr lang="en-US" sz="2800" b="1" dirty="0" err="1">
                <a:solidFill>
                  <a:schemeClr val="bg1"/>
                </a:solidFill>
                <a:latin typeface="IBM Plex Sans" charset="0"/>
                <a:ea typeface="IBM Plex Sans" charset="0"/>
                <a:cs typeface="IBM Plex Sans" charset="0"/>
              </a:rPr>
              <a:t>Alessio</a:t>
            </a:r>
            <a:r>
              <a:rPr lang="en-US" sz="2800" b="1" dirty="0">
                <a:solidFill>
                  <a:schemeClr val="bg1"/>
                </a:solidFill>
                <a:latin typeface="IBM Plex Sans" charset="0"/>
                <a:ea typeface="IBM Plex Sans" charset="0"/>
                <a:cs typeface="IBM Plex Sans" charset="0"/>
              </a:rPr>
              <a:t> </a:t>
            </a:r>
            <a:r>
              <a:rPr lang="en-US" sz="2800" b="1" dirty="0" err="1">
                <a:solidFill>
                  <a:schemeClr val="bg1"/>
                </a:solidFill>
                <a:latin typeface="IBM Plex Sans" charset="0"/>
                <a:ea typeface="IBM Plex Sans" charset="0"/>
                <a:cs typeface="IBM Plex Sans" charset="0"/>
              </a:rPr>
              <a:t>Bonti</a:t>
            </a:r>
            <a:endParaRPr lang="en-US" sz="2800" b="1" dirty="0">
              <a:solidFill>
                <a:schemeClr val="bg1"/>
              </a:solidFill>
              <a:latin typeface="IBM Plex Sans" charset="0"/>
              <a:ea typeface="IBM Plex Sans" charset="0"/>
              <a:cs typeface="IBM Plex Sans" charset="0"/>
            </a:endParaRPr>
          </a:p>
        </p:txBody>
      </p:sp>
      <p:sp>
        <p:nvSpPr>
          <p:cNvPr id="9" name="Title 1">
            <a:extLst>
              <a:ext uri="{FF2B5EF4-FFF2-40B4-BE49-F238E27FC236}">
                <a16:creationId xmlns:a16="http://schemas.microsoft.com/office/drawing/2014/main" xmlns="" id="{3269B014-8517-FD48-8D43-735F61727479}"/>
              </a:ext>
            </a:extLst>
          </p:cNvPr>
          <p:cNvSpPr>
            <a:spLocks noGrp="1"/>
          </p:cNvSpPr>
          <p:nvPr>
            <p:ph type="ctrTitle"/>
          </p:nvPr>
        </p:nvSpPr>
        <p:spPr>
          <a:xfrm>
            <a:off x="1" y="2391909"/>
            <a:ext cx="9144000" cy="1097334"/>
          </a:xfrm>
          <a:noFill/>
        </p:spPr>
        <p:txBody>
          <a:bodyPr>
            <a:noAutofit/>
          </a:bodyPr>
          <a:lstStyle>
            <a:lvl1pPr algn="r">
              <a:defRPr b="1"/>
            </a:lvl1pPr>
          </a:lstStyle>
          <a:p>
            <a:r>
              <a:rPr lang="en-US" sz="5400" dirty="0">
                <a:solidFill>
                  <a:schemeClr val="bg1"/>
                </a:solidFill>
                <a:latin typeface="IBM Plex Sans" charset="0"/>
                <a:ea typeface="IBM Plex Sans" charset="0"/>
                <a:cs typeface="IBM Plex Sans" charset="0"/>
              </a:rPr>
              <a:t>Welcome to SIT737</a:t>
            </a:r>
            <a:endParaRPr lang="en-US" sz="5400" b="1" dirty="0">
              <a:solidFill>
                <a:schemeClr val="bg1"/>
              </a:solidFill>
              <a:latin typeface="IBM Plex Sans" charset="0"/>
              <a:ea typeface="IBM Plex Sans" charset="0"/>
              <a:cs typeface="IBM Plex Sans" charset="0"/>
            </a:endParaRPr>
          </a:p>
        </p:txBody>
      </p:sp>
      <p:sp>
        <p:nvSpPr>
          <p:cNvPr id="10" name="Title 1">
            <a:extLst>
              <a:ext uri="{FF2B5EF4-FFF2-40B4-BE49-F238E27FC236}">
                <a16:creationId xmlns:a16="http://schemas.microsoft.com/office/drawing/2014/main" xmlns="" id="{F73924DE-1774-674F-9AEF-425BDC063E66}"/>
              </a:ext>
            </a:extLst>
          </p:cNvPr>
          <p:cNvSpPr txBox="1">
            <a:spLocks/>
          </p:cNvSpPr>
          <p:nvPr userDrawn="1"/>
        </p:nvSpPr>
        <p:spPr>
          <a:xfrm>
            <a:off x="-217170" y="3489243"/>
            <a:ext cx="9144000" cy="1097334"/>
          </a:xfrm>
          <a:prstGeom prst="rect">
            <a:avLst/>
          </a:prstGeom>
          <a:noFill/>
        </p:spPr>
        <p:txBody>
          <a:bodyPr vert="horz" lIns="91440" tIns="45720" rIns="91440" bIns="45720" rtlCol="0" anchor="ctr">
            <a:noAutofit/>
          </a:bodyPr>
          <a:lstStyle>
            <a:lvl1pPr algn="r" defTabSz="457200" rtl="0" eaLnBrk="1" latinLnBrk="0" hangingPunct="1">
              <a:spcBef>
                <a:spcPct val="0"/>
              </a:spcBef>
              <a:buNone/>
              <a:defRPr sz="4400" b="1" kern="1200">
                <a:solidFill>
                  <a:schemeClr val="tx1"/>
                </a:solidFill>
                <a:latin typeface="IBM Plex Sans" panose="020B0503050000000000" pitchFamily="34" charset="77"/>
                <a:ea typeface="+mj-ea"/>
                <a:cs typeface="+mj-cs"/>
              </a:defRPr>
            </a:lvl1pPr>
          </a:lstStyle>
          <a:p>
            <a:pPr marL="0" algn="r" defTabSz="914400" rtl="0" eaLnBrk="1" latinLnBrk="0" hangingPunct="1">
              <a:lnSpc>
                <a:spcPct val="90000"/>
              </a:lnSpc>
              <a:spcBef>
                <a:spcPct val="0"/>
              </a:spcBef>
              <a:buNone/>
            </a:pPr>
            <a:r>
              <a:rPr lang="en-US" sz="2800" b="1" kern="1200" dirty="0">
                <a:solidFill>
                  <a:schemeClr val="bg1"/>
                </a:solidFill>
                <a:latin typeface="IBM Plex Sans" charset="0"/>
                <a:ea typeface="IBM Plex Sans" charset="0"/>
                <a:cs typeface="IBM Plex Sans" charset="0"/>
              </a:rPr>
              <a:t>Lecture </a:t>
            </a:r>
            <a:r>
              <a:rPr lang="en-US" sz="2800" b="1" kern="1200" dirty="0" smtClean="0">
                <a:solidFill>
                  <a:schemeClr val="bg1"/>
                </a:solidFill>
                <a:latin typeface="IBM Plex Sans" charset="0"/>
                <a:ea typeface="IBM Plex Sans" charset="0"/>
                <a:cs typeface="IBM Plex Sans" charset="0"/>
              </a:rPr>
              <a:t>10</a:t>
            </a:r>
            <a:endParaRPr lang="en-US" sz="2800" b="1" kern="1200" dirty="0">
              <a:solidFill>
                <a:schemeClr val="bg1"/>
              </a:solidFill>
              <a:latin typeface="IBM Plex Sans" charset="0"/>
              <a:ea typeface="IBM Plex Sans" charset="0"/>
              <a:cs typeface="IBM Plex Sans" charset="0"/>
            </a:endParaRPr>
          </a:p>
        </p:txBody>
      </p:sp>
    </p:spTree>
    <p:extLst>
      <p:ext uri="{BB962C8B-B14F-4D97-AF65-F5344CB8AC3E}">
        <p14:creationId xmlns:p14="http://schemas.microsoft.com/office/powerpoint/2010/main" val="793418807"/>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AU"/>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AU"/>
              <a:t>Click to edit Master text styles</a:t>
            </a:r>
          </a:p>
        </p:txBody>
      </p:sp>
      <p:sp>
        <p:nvSpPr>
          <p:cNvPr id="4" name="Date Placeholder 3"/>
          <p:cNvSpPr>
            <a:spLocks noGrp="1"/>
          </p:cNvSpPr>
          <p:nvPr>
            <p:ph type="dt" sz="half" idx="10"/>
          </p:nvPr>
        </p:nvSpPr>
        <p:spPr/>
        <p:txBody>
          <a:bodyPr/>
          <a:lstStyle/>
          <a:p>
            <a:fld id="{18D02C59-44FE-CA4C-9B44-803953B08DC2}" type="datetime1">
              <a:t>17/5/18</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BBE0A389-EB18-824A-A5ED-72ACC9A7FB5D}" type="slidenum">
              <a:t>‹#›</a:t>
            </a:fld>
            <a:endParaRPr lang="en-US"/>
          </a:p>
        </p:txBody>
      </p:sp>
    </p:spTree>
    <p:extLst>
      <p:ext uri="{BB962C8B-B14F-4D97-AF65-F5344CB8AC3E}">
        <p14:creationId xmlns:p14="http://schemas.microsoft.com/office/powerpoint/2010/main" val="38015740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5" name="Date Placeholder 4"/>
          <p:cNvSpPr>
            <a:spLocks noGrp="1"/>
          </p:cNvSpPr>
          <p:nvPr>
            <p:ph type="dt" sz="half" idx="10"/>
          </p:nvPr>
        </p:nvSpPr>
        <p:spPr/>
        <p:txBody>
          <a:bodyPr/>
          <a:lstStyle/>
          <a:p>
            <a:fld id="{49733948-84CB-0A42-B18D-2BDA462164BB}" type="datetime1">
              <a:t>17/5/18</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BBE0A389-EB18-824A-A5ED-72ACC9A7FB5D}" type="slidenum">
              <a:t>‹#›</a:t>
            </a:fld>
            <a:endParaRPr lang="en-US"/>
          </a:p>
        </p:txBody>
      </p:sp>
    </p:spTree>
    <p:extLst>
      <p:ext uri="{BB962C8B-B14F-4D97-AF65-F5344CB8AC3E}">
        <p14:creationId xmlns:p14="http://schemas.microsoft.com/office/powerpoint/2010/main" val="1718386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AU"/>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AU"/>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AU"/>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7" name="Date Placeholder 6"/>
          <p:cNvSpPr>
            <a:spLocks noGrp="1"/>
          </p:cNvSpPr>
          <p:nvPr>
            <p:ph type="dt" sz="half" idx="10"/>
          </p:nvPr>
        </p:nvSpPr>
        <p:spPr/>
        <p:txBody>
          <a:bodyPr/>
          <a:lstStyle/>
          <a:p>
            <a:fld id="{406DA35A-01F1-5C41-8445-2F93E6891C79}" type="datetime1">
              <a:t>17/5/18</a:t>
            </a:fld>
            <a:endParaRPr lang="en-US"/>
          </a:p>
        </p:txBody>
      </p:sp>
      <p:sp>
        <p:nvSpPr>
          <p:cNvPr id="8" name="Footer Placeholder 7"/>
          <p:cNvSpPr>
            <a:spLocks noGrp="1"/>
          </p:cNvSpPr>
          <p:nvPr>
            <p:ph type="ftr" sz="quarter" idx="11"/>
          </p:nvPr>
        </p:nvSpPr>
        <p:spPr>
          <a:xfrm>
            <a:off x="3124200" y="6356350"/>
            <a:ext cx="2895600" cy="365125"/>
          </a:xfrm>
          <a:prstGeom prst="rect">
            <a:avLst/>
          </a:prstGeom>
        </p:spPr>
        <p:txBody>
          <a:bodyPr/>
          <a:lstStyle/>
          <a:p>
            <a:endParaRPr lang="en-US"/>
          </a:p>
        </p:txBody>
      </p:sp>
      <p:sp>
        <p:nvSpPr>
          <p:cNvPr id="9" name="Slide Number Placeholder 8"/>
          <p:cNvSpPr>
            <a:spLocks noGrp="1"/>
          </p:cNvSpPr>
          <p:nvPr>
            <p:ph type="sldNum" sz="quarter" idx="12"/>
          </p:nvPr>
        </p:nvSpPr>
        <p:spPr/>
        <p:txBody>
          <a:bodyPr/>
          <a:lstStyle/>
          <a:p>
            <a:fld id="{BBE0A389-EB18-824A-A5ED-72ACC9A7FB5D}" type="slidenum">
              <a:t>‹#›</a:t>
            </a:fld>
            <a:endParaRPr lang="en-US"/>
          </a:p>
        </p:txBody>
      </p:sp>
    </p:spTree>
    <p:extLst>
      <p:ext uri="{BB962C8B-B14F-4D97-AF65-F5344CB8AC3E}">
        <p14:creationId xmlns:p14="http://schemas.microsoft.com/office/powerpoint/2010/main" val="18984198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a:t>Click to edit Master title style</a:t>
            </a:r>
            <a:endParaRPr lang="en-US"/>
          </a:p>
        </p:txBody>
      </p:sp>
      <p:sp>
        <p:nvSpPr>
          <p:cNvPr id="3" name="Date Placeholder 2"/>
          <p:cNvSpPr>
            <a:spLocks noGrp="1"/>
          </p:cNvSpPr>
          <p:nvPr>
            <p:ph type="dt" sz="half" idx="10"/>
          </p:nvPr>
        </p:nvSpPr>
        <p:spPr/>
        <p:txBody>
          <a:bodyPr/>
          <a:lstStyle/>
          <a:p>
            <a:fld id="{8114F13D-EE5D-8144-917B-9E43E9142AC7}" type="datetime1">
              <a:t>17/5/18</a:t>
            </a:fld>
            <a:endParaRPr lang="en-US"/>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BBE0A389-EB18-824A-A5ED-72ACC9A7FB5D}" type="slidenum">
              <a:t>‹#›</a:t>
            </a:fld>
            <a:endParaRPr lang="en-US"/>
          </a:p>
        </p:txBody>
      </p:sp>
    </p:spTree>
    <p:extLst>
      <p:ext uri="{BB962C8B-B14F-4D97-AF65-F5344CB8AC3E}">
        <p14:creationId xmlns:p14="http://schemas.microsoft.com/office/powerpoint/2010/main" val="237744827"/>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93662"/>
            <a:ext cx="9144000" cy="1143000"/>
          </a:xfrm>
          <a:prstGeom prst="rect">
            <a:avLst/>
          </a:prstGeom>
          <a:solidFill>
            <a:srgbClr val="FFFFFF">
              <a:alpha val="60000"/>
            </a:srgbClr>
          </a:solidFill>
        </p:spPr>
        <p:txBody>
          <a:bodyPr vert="horz" lIns="91440" tIns="45720" rIns="91440" bIns="45720" rtlCol="0" anchor="ctr">
            <a:normAutofit/>
          </a:bodyPr>
          <a:lstStyle/>
          <a:p>
            <a:r>
              <a:rPr lang="en-AU"/>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AU" dirty="0"/>
              <a:t>Click to edit Master text styles</a:t>
            </a:r>
          </a:p>
          <a:p>
            <a:pPr lvl="1"/>
            <a:r>
              <a:rPr lang="en-AU" dirty="0"/>
              <a:t>Second level</a:t>
            </a:r>
          </a:p>
          <a:p>
            <a:pPr lvl="2"/>
            <a:r>
              <a:rPr lang="en-AU" dirty="0"/>
              <a:t>Third level</a:t>
            </a:r>
          </a:p>
          <a:p>
            <a:pPr lvl="3"/>
            <a:r>
              <a:rPr lang="en-AU" dirty="0"/>
              <a:t>Fourth level</a:t>
            </a:r>
          </a:p>
          <a:p>
            <a:pPr lvl="4"/>
            <a:r>
              <a:rPr lang="en-AU" dirty="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lang="en-US" sz="1200" kern="1200" smtClean="0">
                <a:solidFill>
                  <a:schemeClr val="tx1">
                    <a:tint val="75000"/>
                  </a:schemeClr>
                </a:solidFill>
                <a:latin typeface="IBM Plex Sans" panose="020B0503050000000000" pitchFamily="34" charset="77"/>
                <a:ea typeface="+mn-ea"/>
                <a:cs typeface="+mn-cs"/>
              </a:defRPr>
            </a:lvl1pPr>
          </a:lstStyle>
          <a:p>
            <a:fld id="{807A9519-C3FE-AF43-986E-8BF7B168DE80}" type="datetime1">
              <a:rPr lang="en-AU" smtClean="0"/>
              <a:pPr/>
              <a:t>17/5/18</a:t>
            </a:fld>
            <a:endParaRPr lang="en-AU"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latin typeface="IBM Plex Sans" panose="020B0503050000000000" pitchFamily="34" charset="77"/>
              </a:defRPr>
            </a:lvl1pPr>
          </a:lstStyle>
          <a:p>
            <a:fld id="{BBE0A389-EB18-824A-A5ED-72ACC9A7FB5D}" type="slidenum">
              <a:rPr lang="en-AU" smtClean="0"/>
              <a:pPr/>
              <a:t>‹#›</a:t>
            </a:fld>
            <a:endParaRPr lang="en-AU"/>
          </a:p>
        </p:txBody>
      </p:sp>
      <p:sp>
        <p:nvSpPr>
          <p:cNvPr id="7" name="Footer Placeholder 4">
            <a:extLst>
              <a:ext uri="{FF2B5EF4-FFF2-40B4-BE49-F238E27FC236}">
                <a16:creationId xmlns:a16="http://schemas.microsoft.com/office/drawing/2014/main" xmlns="" id="{BF2B76F1-9E4C-B843-89FA-90E04D2DA62C}"/>
              </a:ext>
            </a:extLst>
          </p:cNvPr>
          <p:cNvSpPr>
            <a:spLocks noGrp="1"/>
          </p:cNvSpPr>
          <p:nvPr>
            <p:ph type="ftr" sz="quarter" idx="11"/>
          </p:nvPr>
        </p:nvSpPr>
        <p:spPr>
          <a:xfrm>
            <a:off x="2852529" y="6356350"/>
            <a:ext cx="3468757" cy="365125"/>
          </a:xfrm>
          <a:prstGeom prst="rect">
            <a:avLst/>
          </a:prstGeom>
        </p:spPr>
        <p:txBody>
          <a:bodyPr/>
          <a:lstStyle>
            <a:lvl1pPr marL="0" algn="l" defTabSz="457200" rtl="0" eaLnBrk="1" latinLnBrk="0" hangingPunct="1">
              <a:defRPr lang="en-AU" sz="1200" kern="1200" dirty="0" smtClean="0">
                <a:solidFill>
                  <a:schemeClr val="tx1">
                    <a:tint val="75000"/>
                  </a:schemeClr>
                </a:solidFill>
                <a:latin typeface="IBM Plex Sans" panose="020B0503050000000000" pitchFamily="34" charset="77"/>
                <a:ea typeface="+mn-ea"/>
                <a:cs typeface="+mn-cs"/>
              </a:defRPr>
            </a:lvl1pPr>
          </a:lstStyle>
          <a:p>
            <a:r>
              <a:rPr lang="en-US" sz="1200" kern="1200" dirty="0">
                <a:solidFill>
                  <a:schemeClr val="tx1">
                    <a:tint val="75000"/>
                  </a:schemeClr>
                </a:solidFill>
                <a:latin typeface="IBM Plex Sans" panose="020B0503050000000000" pitchFamily="34" charset="77"/>
                <a:ea typeface="+mn-ea"/>
                <a:cs typeface="+mn-cs"/>
              </a:rPr>
              <a:t>SIT737 - Service Oriented Architecture</a:t>
            </a:r>
            <a:endParaRPr lang="en-AU" dirty="0"/>
          </a:p>
        </p:txBody>
      </p:sp>
    </p:spTree>
    <p:extLst>
      <p:ext uri="{BB962C8B-B14F-4D97-AF65-F5344CB8AC3E}">
        <p14:creationId xmlns:p14="http://schemas.microsoft.com/office/powerpoint/2010/main" val="2239934823"/>
      </p:ext>
    </p:extLst>
  </p:cSld>
  <p:clrMap bg1="lt1" tx1="dk1" bg2="lt2" tx2="dk2" accent1="accent1" accent2="accent2" accent3="accent3" accent4="accent4" accent5="accent5" accent6="accent6" hlink="hlink" folHlink="folHlink"/>
  <p:sldLayoutIdLst>
    <p:sldLayoutId id="2147483649" r:id="rId1"/>
    <p:sldLayoutId id="2147483661" r:id="rId2"/>
    <p:sldLayoutId id="2147483662" r:id="rId3"/>
    <p:sldLayoutId id="2147483650" r:id="rId4"/>
    <p:sldLayoutId id="214748366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Lst>
  <p:hf hdr="0"/>
  <p:txStyles>
    <p:titleStyle>
      <a:lvl1pPr algn="ctr" defTabSz="457200" rtl="0" eaLnBrk="1" latinLnBrk="0" hangingPunct="1">
        <a:spcBef>
          <a:spcPct val="0"/>
        </a:spcBef>
        <a:buNone/>
        <a:defRPr sz="4400" kern="1200">
          <a:solidFill>
            <a:schemeClr val="tx1"/>
          </a:solidFill>
          <a:latin typeface="IBM Plex Sans" panose="020B0503050000000000" pitchFamily="34" charset="77"/>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IBM Plex Sans" panose="020B0503050000000000" pitchFamily="34" charset="77"/>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IBM Plex Sans" panose="020B0503050000000000" pitchFamily="34" charset="77"/>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IBM Plex Sans" panose="020B0503050000000000" pitchFamily="34" charset="77"/>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IBM Plex Sans" panose="020B0503050000000000" pitchFamily="34" charset="77"/>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IBM Plex Sans" panose="020B0503050000000000" pitchFamily="34" charset="77"/>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xmlns="" id="{761876B8-9A66-3944-89CF-4FE4CB9185CD}"/>
              </a:ext>
            </a:extLst>
          </p:cNvPr>
          <p:cNvSpPr>
            <a:spLocks noGrp="1"/>
          </p:cNvSpPr>
          <p:nvPr>
            <p:ph type="ctrTitle"/>
          </p:nvPr>
        </p:nvSpPr>
        <p:spPr>
          <a:xfrm>
            <a:off x="1" y="2391909"/>
            <a:ext cx="9144000" cy="1097334"/>
          </a:xfrm>
        </p:spPr>
        <p:txBody>
          <a:bodyPr/>
          <a:lstStyle/>
          <a:p>
            <a:r>
              <a:rPr lang="en-US" dirty="0">
                <a:solidFill>
                  <a:schemeClr val="bg1"/>
                </a:solidFill>
              </a:rPr>
              <a:t>Application Design – </a:t>
            </a:r>
            <a:r>
              <a:rPr lang="en-US" dirty="0" smtClean="0">
                <a:solidFill>
                  <a:schemeClr val="bg1"/>
                </a:solidFill>
              </a:rPr>
              <a:t>Recap</a:t>
            </a:r>
            <a:endParaRPr lang="en-US" dirty="0">
              <a:solidFill>
                <a:schemeClr val="bg1"/>
              </a:solidFill>
            </a:endParaRPr>
          </a:p>
        </p:txBody>
      </p:sp>
      <p:sp>
        <p:nvSpPr>
          <p:cNvPr id="6" name="Slide Number Placeholder 5">
            <a:extLst>
              <a:ext uri="{FF2B5EF4-FFF2-40B4-BE49-F238E27FC236}">
                <a16:creationId xmlns:a16="http://schemas.microsoft.com/office/drawing/2014/main" xmlns="" id="{911007C8-4282-A942-BC06-208EA6CDAD51}"/>
              </a:ext>
            </a:extLst>
          </p:cNvPr>
          <p:cNvSpPr>
            <a:spLocks noGrp="1"/>
          </p:cNvSpPr>
          <p:nvPr>
            <p:ph type="sldNum" sz="quarter" idx="4294967295"/>
          </p:nvPr>
        </p:nvSpPr>
        <p:spPr>
          <a:xfrm>
            <a:off x="7010400" y="6356350"/>
            <a:ext cx="2133600" cy="365125"/>
          </a:xfrm>
        </p:spPr>
        <p:txBody>
          <a:bodyPr/>
          <a:lstStyle/>
          <a:p>
            <a:fld id="{BBE0A389-EB18-824A-A5ED-72ACC9A7FB5D}" type="slidenum">
              <a:rPr lang="en-US" smtClean="0"/>
              <a:pPr/>
              <a:t>1</a:t>
            </a:fld>
            <a:endParaRPr lang="en-US"/>
          </a:p>
        </p:txBody>
      </p:sp>
    </p:spTree>
    <p:extLst>
      <p:ext uri="{BB962C8B-B14F-4D97-AF65-F5344CB8AC3E}">
        <p14:creationId xmlns:p14="http://schemas.microsoft.com/office/powerpoint/2010/main" val="208783641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E93F46CF-F35D-9048-B5C8-CC21AB4198F8}"/>
              </a:ext>
            </a:extLst>
          </p:cNvPr>
          <p:cNvSpPr>
            <a:spLocks noGrp="1"/>
          </p:cNvSpPr>
          <p:nvPr>
            <p:ph type="ctrTitle"/>
          </p:nvPr>
        </p:nvSpPr>
        <p:spPr/>
        <p:txBody>
          <a:bodyPr/>
          <a:lstStyle/>
          <a:p>
            <a:r>
              <a:rPr lang="en-US" dirty="0"/>
              <a:t>Questions?</a:t>
            </a:r>
          </a:p>
        </p:txBody>
      </p:sp>
      <p:sp>
        <p:nvSpPr>
          <p:cNvPr id="4" name="Subtitle 3">
            <a:extLst>
              <a:ext uri="{FF2B5EF4-FFF2-40B4-BE49-F238E27FC236}">
                <a16:creationId xmlns:a16="http://schemas.microsoft.com/office/drawing/2014/main" xmlns="" id="{37BB3DCC-5C7B-2E4F-8906-114931A9B2A7}"/>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17543649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E93F46CF-F35D-9048-B5C8-CC21AB4198F8}"/>
              </a:ext>
            </a:extLst>
          </p:cNvPr>
          <p:cNvSpPr>
            <a:spLocks noGrp="1"/>
          </p:cNvSpPr>
          <p:nvPr>
            <p:ph type="ctrTitle"/>
          </p:nvPr>
        </p:nvSpPr>
        <p:spPr/>
        <p:txBody>
          <a:bodyPr/>
          <a:lstStyle/>
          <a:p>
            <a:r>
              <a:rPr lang="en-US" dirty="0" smtClean="0"/>
              <a:t>Recap </a:t>
            </a:r>
            <a:r>
              <a:rPr lang="mr-IN" dirty="0" smtClean="0"/>
              <a:t>……</a:t>
            </a:r>
            <a:r>
              <a:rPr lang="en-AU" dirty="0" smtClean="0"/>
              <a:t>.</a:t>
            </a:r>
            <a:endParaRPr lang="en-US" dirty="0"/>
          </a:p>
        </p:txBody>
      </p:sp>
      <p:sp>
        <p:nvSpPr>
          <p:cNvPr id="4" name="Subtitle 3">
            <a:extLst>
              <a:ext uri="{FF2B5EF4-FFF2-40B4-BE49-F238E27FC236}">
                <a16:creationId xmlns:a16="http://schemas.microsoft.com/office/drawing/2014/main" xmlns="" id="{37BB3DCC-5C7B-2E4F-8906-114931A9B2A7}"/>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26611580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ectangle 52"/>
          <p:cNvSpPr/>
          <p:nvPr/>
        </p:nvSpPr>
        <p:spPr>
          <a:xfrm>
            <a:off x="-8467" y="1523994"/>
            <a:ext cx="9153158" cy="4961473"/>
          </a:xfrm>
          <a:prstGeom prst="rect">
            <a:avLst/>
          </a:prstGeom>
          <a:solidFill>
            <a:schemeClr val="bg1">
              <a:alpha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a:latin typeface="Abadi MT Condensed Light"/>
              <a:cs typeface="Abadi MT Condensed Light"/>
            </a:endParaRPr>
          </a:p>
        </p:txBody>
      </p:sp>
      <p:sp>
        <p:nvSpPr>
          <p:cNvPr id="2" name="Title 1"/>
          <p:cNvSpPr>
            <a:spLocks noGrp="1"/>
          </p:cNvSpPr>
          <p:nvPr>
            <p:ph type="title"/>
          </p:nvPr>
        </p:nvSpPr>
        <p:spPr>
          <a:xfrm>
            <a:off x="-6350" y="-87312"/>
            <a:ext cx="9144000" cy="1143000"/>
          </a:xfrm>
        </p:spPr>
        <p:txBody>
          <a:bodyPr/>
          <a:lstStyle/>
          <a:p>
            <a:r>
              <a:rPr lang="en-US" b="0" dirty="0" smtClean="0"/>
              <a:t>What is a web service?</a:t>
            </a:r>
            <a:endParaRPr lang="en-US" b="0" dirty="0"/>
          </a:p>
        </p:txBody>
      </p:sp>
      <p:sp>
        <p:nvSpPr>
          <p:cNvPr id="4" name="Date Placeholder 3"/>
          <p:cNvSpPr>
            <a:spLocks noGrp="1"/>
          </p:cNvSpPr>
          <p:nvPr>
            <p:ph type="dt" sz="half" idx="10"/>
          </p:nvPr>
        </p:nvSpPr>
        <p:spPr/>
        <p:txBody>
          <a:bodyPr/>
          <a:lstStyle/>
          <a:p>
            <a:fld id="{3D204B18-9485-D74D-B2B3-6C26E88E40BB}" type="datetime1">
              <a:rPr lang="en-AU"/>
              <a:pPr/>
              <a:t>17/5/18</a:t>
            </a:fld>
            <a:endParaRPr lang="en-US"/>
          </a:p>
        </p:txBody>
      </p:sp>
      <p:sp>
        <p:nvSpPr>
          <p:cNvPr id="6" name="Slide Number Placeholder 5"/>
          <p:cNvSpPr>
            <a:spLocks noGrp="1"/>
          </p:cNvSpPr>
          <p:nvPr>
            <p:ph type="sldNum" sz="quarter" idx="12"/>
          </p:nvPr>
        </p:nvSpPr>
        <p:spPr/>
        <p:txBody>
          <a:bodyPr/>
          <a:lstStyle/>
          <a:p>
            <a:fld id="{BBE0A389-EB18-824A-A5ED-72ACC9A7FB5D}" type="slidenum">
              <a:rPr lang="en-US"/>
              <a:pPr/>
              <a:t>3</a:t>
            </a:fld>
            <a:endParaRPr lang="en-US"/>
          </a:p>
        </p:txBody>
      </p:sp>
      <p:cxnSp>
        <p:nvCxnSpPr>
          <p:cNvPr id="55" name="Straight Connector 54"/>
          <p:cNvCxnSpPr/>
          <p:nvPr/>
        </p:nvCxnSpPr>
        <p:spPr>
          <a:xfrm>
            <a:off x="1947331" y="1680624"/>
            <a:ext cx="11" cy="4703243"/>
          </a:xfrm>
          <a:prstGeom prst="line">
            <a:avLst/>
          </a:prstGeom>
          <a:ln w="3175" cmpd="sng">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56" name="TextBox 55"/>
          <p:cNvSpPr txBox="1"/>
          <p:nvPr/>
        </p:nvSpPr>
        <p:spPr>
          <a:xfrm>
            <a:off x="12709" y="1548255"/>
            <a:ext cx="1904981" cy="584776"/>
          </a:xfrm>
          <a:prstGeom prst="rect">
            <a:avLst/>
          </a:prstGeom>
          <a:noFill/>
        </p:spPr>
        <p:txBody>
          <a:bodyPr wrap="square" rtlCol="0">
            <a:spAutoFit/>
          </a:bodyPr>
          <a:lstStyle/>
          <a:p>
            <a:pPr algn="r"/>
            <a:r>
              <a:rPr lang="en-US" sz="3200" b="1">
                <a:solidFill>
                  <a:srgbClr val="1F497D">
                    <a:lumMod val="75000"/>
                  </a:srgbClr>
                </a:solidFill>
                <a:latin typeface="Abadi MT Condensed Extra Bold"/>
                <a:cs typeface="Abadi MT Condensed Extra Bold"/>
              </a:rPr>
              <a:t>CONCEPTS</a:t>
            </a:r>
            <a:endParaRPr lang="en-US" sz="2400">
              <a:solidFill>
                <a:schemeClr val="tx2">
                  <a:lumMod val="75000"/>
                </a:schemeClr>
              </a:solidFill>
              <a:latin typeface="Abadi MT Condensed Extra Bold"/>
              <a:cs typeface="Abadi MT Condensed Extra Bold"/>
            </a:endParaRPr>
          </a:p>
        </p:txBody>
      </p:sp>
      <p:sp>
        <p:nvSpPr>
          <p:cNvPr id="58" name="TextBox 57"/>
          <p:cNvSpPr txBox="1"/>
          <p:nvPr/>
        </p:nvSpPr>
        <p:spPr>
          <a:xfrm>
            <a:off x="2019294" y="1553624"/>
            <a:ext cx="7124705" cy="2708434"/>
          </a:xfrm>
          <a:prstGeom prst="rect">
            <a:avLst/>
          </a:prstGeom>
          <a:noFill/>
        </p:spPr>
        <p:txBody>
          <a:bodyPr wrap="square" rtlCol="0">
            <a:spAutoFit/>
          </a:bodyPr>
          <a:lstStyle/>
          <a:p>
            <a:r>
              <a:rPr lang="en-US" sz="3000" dirty="0" smtClean="0">
                <a:latin typeface="Abadi MT Condensed Light"/>
                <a:cs typeface="Abadi MT Condensed Light"/>
              </a:rPr>
              <a:t>What makes  a piece of code, a web service?</a:t>
            </a:r>
            <a:endParaRPr lang="en-US" sz="3000" dirty="0">
              <a:latin typeface="Abadi MT Condensed Light"/>
              <a:cs typeface="Abadi MT Condensed Light"/>
            </a:endParaRPr>
          </a:p>
          <a:p>
            <a:pPr lvl="0">
              <a:spcBef>
                <a:spcPts val="1000"/>
              </a:spcBef>
            </a:pPr>
            <a:r>
              <a:rPr lang="en-US" sz="2300" i="1" dirty="0">
                <a:solidFill>
                  <a:prstClr val="black">
                    <a:lumMod val="65000"/>
                    <a:lumOff val="35000"/>
                  </a:prstClr>
                </a:solidFill>
                <a:latin typeface="Abadi MT Condensed Light"/>
                <a:cs typeface="Abadi MT Condensed Light"/>
              </a:rPr>
              <a:t>From the perspective of security, multi-tenant applications pose additional challenges with respect to single-tenant applications.</a:t>
            </a:r>
          </a:p>
          <a:p>
            <a:pPr lvl="0">
              <a:spcBef>
                <a:spcPts val="1000"/>
              </a:spcBef>
            </a:pPr>
            <a:r>
              <a:rPr lang="en-US" sz="2300" i="1" dirty="0">
                <a:solidFill>
                  <a:prstClr val="black">
                    <a:lumMod val="65000"/>
                    <a:lumOff val="35000"/>
                  </a:prstClr>
                </a:solidFill>
                <a:latin typeface="Abadi MT Condensed Light"/>
                <a:cs typeface="Abadi MT Condensed Light"/>
              </a:rPr>
              <a:t>These challenges are primarily due to keep isolated the different tenants </a:t>
            </a:r>
            <a:r>
              <a:rPr lang="en-US" sz="2300" i="1" dirty="0" err="1">
                <a:solidFill>
                  <a:prstClr val="black">
                    <a:lumMod val="65000"/>
                    <a:lumOff val="35000"/>
                  </a:prstClr>
                </a:solidFill>
                <a:latin typeface="Abadi MT Condensed Light"/>
                <a:cs typeface="Abadi MT Condensed Light"/>
              </a:rPr>
              <a:t>whithin</a:t>
            </a:r>
            <a:r>
              <a:rPr lang="en-US" sz="2300" i="1" dirty="0">
                <a:solidFill>
                  <a:prstClr val="black">
                    <a:lumMod val="65000"/>
                    <a:lumOff val="35000"/>
                  </a:prstClr>
                </a:solidFill>
                <a:latin typeface="Abadi MT Condensed Light"/>
                <a:cs typeface="Abadi MT Condensed Light"/>
              </a:rPr>
              <a:t> a common computing environment.</a:t>
            </a:r>
          </a:p>
          <a:p>
            <a:pPr lvl="0">
              <a:spcBef>
                <a:spcPts val="1000"/>
              </a:spcBef>
            </a:pPr>
            <a:r>
              <a:rPr lang="en-US" sz="2300" i="1" dirty="0">
                <a:solidFill>
                  <a:prstClr val="black">
                    <a:lumMod val="65000"/>
                    <a:lumOff val="35000"/>
                  </a:prstClr>
                </a:solidFill>
                <a:latin typeface="Abadi MT Condensed Light"/>
                <a:cs typeface="Abadi MT Condensed Light"/>
              </a:rPr>
              <a:t>Some of the key problems are:</a:t>
            </a:r>
          </a:p>
        </p:txBody>
      </p:sp>
      <p:grpSp>
        <p:nvGrpSpPr>
          <p:cNvPr id="31" name="Group 30"/>
          <p:cNvGrpSpPr/>
          <p:nvPr/>
        </p:nvGrpSpPr>
        <p:grpSpPr>
          <a:xfrm>
            <a:off x="1198036" y="4324621"/>
            <a:ext cx="7945964" cy="416704"/>
            <a:chOff x="897468" y="2388214"/>
            <a:chExt cx="7945964" cy="416704"/>
          </a:xfrm>
        </p:grpSpPr>
        <p:grpSp>
          <p:nvGrpSpPr>
            <p:cNvPr id="32" name="Group 31"/>
            <p:cNvGrpSpPr/>
            <p:nvPr/>
          </p:nvGrpSpPr>
          <p:grpSpPr>
            <a:xfrm>
              <a:off x="1006231" y="2395088"/>
              <a:ext cx="7837201" cy="409830"/>
              <a:chOff x="1006231" y="2570930"/>
              <a:chExt cx="7837201" cy="409830"/>
            </a:xfrm>
          </p:grpSpPr>
          <p:sp>
            <p:nvSpPr>
              <p:cNvPr id="51" name="Rectangle 50"/>
              <p:cNvSpPr/>
              <p:nvPr/>
            </p:nvSpPr>
            <p:spPr>
              <a:xfrm>
                <a:off x="1006231" y="2570930"/>
                <a:ext cx="7837201" cy="409830"/>
              </a:xfrm>
              <a:prstGeom prst="rect">
                <a:avLst/>
              </a:prstGeom>
              <a:solidFill>
                <a:schemeClr val="accent6">
                  <a:lumMod val="20000"/>
                  <a:lumOff val="80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TextBox 51"/>
              <p:cNvSpPr txBox="1"/>
              <p:nvPr/>
            </p:nvSpPr>
            <p:spPr>
              <a:xfrm>
                <a:off x="1655223" y="2602380"/>
                <a:ext cx="6413500" cy="307777"/>
              </a:xfrm>
              <a:prstGeom prst="rect">
                <a:avLst/>
              </a:prstGeom>
              <a:noFill/>
            </p:spPr>
            <p:txBody>
              <a:bodyPr wrap="square" lIns="0" tIns="0" rIns="108000" bIns="0" rtlCol="0" anchor="t" anchorCtr="0">
                <a:spAutoFit/>
              </a:bodyPr>
              <a:lstStyle/>
              <a:p>
                <a:pPr marL="180000"/>
                <a:r>
                  <a:rPr lang="en-US" sz="2000" dirty="0" smtClean="0">
                    <a:solidFill>
                      <a:srgbClr val="B27979"/>
                    </a:solidFill>
                    <a:latin typeface="Abadi MT Condensed Light"/>
                    <a:cs typeface="Abadi MT Condensed Light"/>
                  </a:rPr>
                  <a:t>IT IS ACCESSIBLE THROUGH AN HTTP INTERFACE</a:t>
                </a:r>
                <a:endParaRPr lang="en-US" sz="2000" dirty="0">
                  <a:solidFill>
                    <a:srgbClr val="B27979"/>
                  </a:solidFill>
                  <a:latin typeface="Abadi MT Condensed Light"/>
                  <a:cs typeface="Abadi MT Condensed Light"/>
                </a:endParaRPr>
              </a:p>
            </p:txBody>
          </p:sp>
        </p:grpSp>
        <p:sp>
          <p:nvSpPr>
            <p:cNvPr id="33" name="Rectangle 32"/>
            <p:cNvSpPr/>
            <p:nvPr/>
          </p:nvSpPr>
          <p:spPr>
            <a:xfrm>
              <a:off x="897468" y="2388214"/>
              <a:ext cx="753521" cy="416704"/>
            </a:xfrm>
            <a:prstGeom prst="rect">
              <a:avLst/>
            </a:prstGeom>
            <a:solidFill>
              <a:schemeClr val="accent6">
                <a:lumMod val="50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TextBox 41"/>
            <p:cNvSpPr txBox="1"/>
            <p:nvPr/>
          </p:nvSpPr>
          <p:spPr>
            <a:xfrm>
              <a:off x="1024446" y="2401605"/>
              <a:ext cx="618075" cy="400110"/>
            </a:xfrm>
            <a:prstGeom prst="rect">
              <a:avLst/>
            </a:prstGeom>
            <a:noFill/>
            <a:ln>
              <a:noFill/>
            </a:ln>
          </p:spPr>
          <p:txBody>
            <a:bodyPr wrap="square" lIns="0" rtlCol="0">
              <a:spAutoFit/>
            </a:bodyPr>
            <a:lstStyle>
              <a:defPPr>
                <a:defRPr lang="en-US"/>
              </a:defPPr>
              <a:lvl1pPr algn="r">
                <a:defRPr sz="6000">
                  <a:solidFill>
                    <a:schemeClr val="accent6">
                      <a:lumMod val="20000"/>
                      <a:lumOff val="80000"/>
                    </a:schemeClr>
                  </a:solidFill>
                  <a:latin typeface="Arial Narrow"/>
                  <a:cs typeface="Arial Narrow"/>
                </a:defRPr>
              </a:lvl1pPr>
            </a:lstStyle>
            <a:p>
              <a:r>
                <a:rPr lang="en-US" sz="2000"/>
                <a:t>01</a:t>
              </a:r>
              <a:endParaRPr lang="en-US" sz="2400"/>
            </a:p>
          </p:txBody>
        </p:sp>
      </p:grpSp>
      <p:grpSp>
        <p:nvGrpSpPr>
          <p:cNvPr id="54" name="Group 53"/>
          <p:cNvGrpSpPr/>
          <p:nvPr/>
        </p:nvGrpSpPr>
        <p:grpSpPr>
          <a:xfrm>
            <a:off x="1198023" y="4825813"/>
            <a:ext cx="7945977" cy="423516"/>
            <a:chOff x="1168399" y="3858871"/>
            <a:chExt cx="7945977" cy="423516"/>
          </a:xfrm>
        </p:grpSpPr>
        <p:grpSp>
          <p:nvGrpSpPr>
            <p:cNvPr id="57" name="Group 56"/>
            <p:cNvGrpSpPr/>
            <p:nvPr/>
          </p:nvGrpSpPr>
          <p:grpSpPr>
            <a:xfrm>
              <a:off x="1202267" y="3858871"/>
              <a:ext cx="7912109" cy="415049"/>
              <a:chOff x="1966612" y="3053241"/>
              <a:chExt cx="7415731" cy="667892"/>
            </a:xfrm>
          </p:grpSpPr>
          <p:sp>
            <p:nvSpPr>
              <p:cNvPr id="61" name="Rectangle 60"/>
              <p:cNvSpPr/>
              <p:nvPr/>
            </p:nvSpPr>
            <p:spPr>
              <a:xfrm>
                <a:off x="1966612" y="3053241"/>
                <a:ext cx="7415731" cy="667892"/>
              </a:xfrm>
              <a:prstGeom prst="rect">
                <a:avLst/>
              </a:prstGeom>
              <a:solidFill>
                <a:schemeClr val="accent5">
                  <a:lumMod val="40000"/>
                  <a:lumOff val="60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TextBox 61"/>
              <p:cNvSpPr txBox="1"/>
              <p:nvPr/>
            </p:nvSpPr>
            <p:spPr>
              <a:xfrm>
                <a:off x="2645405" y="3140908"/>
                <a:ext cx="6058443" cy="495271"/>
              </a:xfrm>
              <a:prstGeom prst="rect">
                <a:avLst/>
              </a:prstGeom>
              <a:noFill/>
            </p:spPr>
            <p:txBody>
              <a:bodyPr wrap="square" lIns="0" tIns="0" rIns="108000" bIns="0" rtlCol="0" anchor="t" anchorCtr="0">
                <a:spAutoFit/>
              </a:bodyPr>
              <a:lstStyle/>
              <a:p>
                <a:pPr marL="180000"/>
                <a:r>
                  <a:rPr lang="en-US" sz="2000" dirty="0" smtClean="0">
                    <a:solidFill>
                      <a:schemeClr val="accent5">
                        <a:lumMod val="75000"/>
                      </a:schemeClr>
                    </a:solidFill>
                    <a:latin typeface="Abadi MT Condensed Light"/>
                    <a:cs typeface="Abadi MT Condensed Light"/>
                  </a:rPr>
                  <a:t>IT IS INDIPENDENT FROM THE FRONT END IMPLEMENTATION</a:t>
                </a:r>
                <a:endParaRPr lang="en-US" sz="2000" dirty="0">
                  <a:solidFill>
                    <a:schemeClr val="accent5">
                      <a:lumMod val="75000"/>
                    </a:schemeClr>
                  </a:solidFill>
                  <a:latin typeface="Abadi MT Condensed Light"/>
                  <a:cs typeface="Abadi MT Condensed Light"/>
                </a:endParaRPr>
              </a:p>
            </p:txBody>
          </p:sp>
        </p:grpSp>
        <p:sp>
          <p:nvSpPr>
            <p:cNvPr id="59" name="Rectangle 58"/>
            <p:cNvSpPr/>
            <p:nvPr/>
          </p:nvSpPr>
          <p:spPr>
            <a:xfrm>
              <a:off x="1168399" y="3858872"/>
              <a:ext cx="756139" cy="423515"/>
            </a:xfrm>
            <a:prstGeom prst="rect">
              <a:avLst/>
            </a:prstGeom>
            <a:solidFill>
              <a:schemeClr val="accent5">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TextBox 59"/>
            <p:cNvSpPr txBox="1"/>
            <p:nvPr/>
          </p:nvSpPr>
          <p:spPr>
            <a:xfrm>
              <a:off x="1371599" y="3868635"/>
              <a:ext cx="520126" cy="400110"/>
            </a:xfrm>
            <a:prstGeom prst="rect">
              <a:avLst/>
            </a:prstGeom>
            <a:noFill/>
            <a:ln>
              <a:noFill/>
            </a:ln>
          </p:spPr>
          <p:txBody>
            <a:bodyPr wrap="square" lIns="0" rtlCol="0">
              <a:spAutoFit/>
            </a:bodyPr>
            <a:lstStyle/>
            <a:p>
              <a:pPr algn="r"/>
              <a:r>
                <a:rPr lang="en-US" sz="2000">
                  <a:solidFill>
                    <a:schemeClr val="accent5">
                      <a:lumMod val="40000"/>
                      <a:lumOff val="60000"/>
                    </a:schemeClr>
                  </a:solidFill>
                  <a:latin typeface="Arial Narrow"/>
                  <a:cs typeface="Arial Narrow"/>
                </a:rPr>
                <a:t>02</a:t>
              </a:r>
            </a:p>
          </p:txBody>
        </p:sp>
      </p:grpSp>
      <p:grpSp>
        <p:nvGrpSpPr>
          <p:cNvPr id="63" name="Group 62"/>
          <p:cNvGrpSpPr/>
          <p:nvPr/>
        </p:nvGrpSpPr>
        <p:grpSpPr>
          <a:xfrm>
            <a:off x="1193800" y="5279866"/>
            <a:ext cx="7950201" cy="460534"/>
            <a:chOff x="855120" y="4991992"/>
            <a:chExt cx="7950201" cy="460534"/>
          </a:xfrm>
        </p:grpSpPr>
        <p:grpSp>
          <p:nvGrpSpPr>
            <p:cNvPr id="66" name="Group 65"/>
            <p:cNvGrpSpPr/>
            <p:nvPr/>
          </p:nvGrpSpPr>
          <p:grpSpPr>
            <a:xfrm>
              <a:off x="855120" y="5024808"/>
              <a:ext cx="7950201" cy="427718"/>
              <a:chOff x="1168171" y="5261580"/>
              <a:chExt cx="7950201" cy="427718"/>
            </a:xfrm>
          </p:grpSpPr>
          <p:grpSp>
            <p:nvGrpSpPr>
              <p:cNvPr id="68" name="Group 67"/>
              <p:cNvGrpSpPr/>
              <p:nvPr/>
            </p:nvGrpSpPr>
            <p:grpSpPr>
              <a:xfrm>
                <a:off x="1925952" y="5261580"/>
                <a:ext cx="7192420" cy="427717"/>
                <a:chOff x="3946789" y="4206119"/>
                <a:chExt cx="5836938" cy="759043"/>
              </a:xfrm>
            </p:grpSpPr>
            <p:sp>
              <p:nvSpPr>
                <p:cNvPr id="70" name="Rectangle 69"/>
                <p:cNvSpPr/>
                <p:nvPr/>
              </p:nvSpPr>
              <p:spPr>
                <a:xfrm>
                  <a:off x="3946789" y="4206119"/>
                  <a:ext cx="5836938" cy="759043"/>
                </a:xfrm>
                <a:prstGeom prst="rect">
                  <a:avLst/>
                </a:prstGeom>
                <a:solidFill>
                  <a:schemeClr val="tx2">
                    <a:lumMod val="20000"/>
                    <a:lumOff val="80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TextBox 70"/>
                <p:cNvSpPr txBox="1"/>
                <p:nvPr/>
              </p:nvSpPr>
              <p:spPr>
                <a:xfrm>
                  <a:off x="4004107" y="4300762"/>
                  <a:ext cx="5745266" cy="546193"/>
                </a:xfrm>
                <a:prstGeom prst="rect">
                  <a:avLst/>
                </a:prstGeom>
                <a:noFill/>
              </p:spPr>
              <p:txBody>
                <a:bodyPr wrap="square" lIns="0" tIns="0" rIns="108000" bIns="0" rtlCol="0" anchor="t" anchorCtr="0">
                  <a:spAutoFit/>
                </a:bodyPr>
                <a:lstStyle/>
                <a:p>
                  <a:pPr marL="1404000" indent="-1285200"/>
                  <a:r>
                    <a:rPr lang="en-US" sz="2000" dirty="0" smtClean="0">
                      <a:solidFill>
                        <a:schemeClr val="accent1">
                          <a:lumMod val="75000"/>
                        </a:schemeClr>
                      </a:solidFill>
                      <a:latin typeface="Abadi MT Condensed Light"/>
                      <a:cs typeface="Abadi MT Condensed Light"/>
                    </a:rPr>
                    <a:t>THEY SERVE A PURPOSE </a:t>
                  </a:r>
                  <a:r>
                    <a:rPr lang="mr-IN" sz="2000" dirty="0" smtClean="0">
                      <a:solidFill>
                        <a:schemeClr val="accent1">
                          <a:lumMod val="75000"/>
                        </a:schemeClr>
                      </a:solidFill>
                      <a:latin typeface="Abadi MT Condensed Light"/>
                      <a:cs typeface="Abadi MT Condensed Light"/>
                    </a:rPr>
                    <a:t>………</a:t>
                  </a:r>
                  <a:r>
                    <a:rPr lang="en-AU" sz="2000" dirty="0" smtClean="0">
                      <a:solidFill>
                        <a:schemeClr val="accent1">
                          <a:lumMod val="75000"/>
                        </a:schemeClr>
                      </a:solidFill>
                      <a:latin typeface="Abadi MT Condensed Light"/>
                      <a:cs typeface="Abadi MT Condensed Light"/>
                    </a:rPr>
                    <a:t>. OR SIMPLY SERVE</a:t>
                  </a:r>
                  <a:endParaRPr lang="en-US" sz="2000" dirty="0">
                    <a:solidFill>
                      <a:schemeClr val="accent1">
                        <a:lumMod val="75000"/>
                      </a:schemeClr>
                    </a:solidFill>
                    <a:latin typeface="Abadi MT Condensed Light"/>
                    <a:cs typeface="Abadi MT Condensed Light"/>
                  </a:endParaRPr>
                </a:p>
              </p:txBody>
            </p:sp>
          </p:grpSp>
          <p:sp>
            <p:nvSpPr>
              <p:cNvPr id="69" name="Rectangle 68"/>
              <p:cNvSpPr/>
              <p:nvPr/>
            </p:nvSpPr>
            <p:spPr>
              <a:xfrm>
                <a:off x="1168171" y="5270046"/>
                <a:ext cx="756367" cy="419252"/>
              </a:xfrm>
              <a:prstGeom prst="rect">
                <a:avLst/>
              </a:prstGeom>
              <a:solidFill>
                <a:schemeClr val="accent1">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65" name="TextBox 64"/>
            <p:cNvSpPr txBox="1"/>
            <p:nvPr/>
          </p:nvSpPr>
          <p:spPr>
            <a:xfrm>
              <a:off x="931320" y="4991992"/>
              <a:ext cx="650178" cy="400110"/>
            </a:xfrm>
            <a:prstGeom prst="rect">
              <a:avLst/>
            </a:prstGeom>
            <a:noFill/>
            <a:ln>
              <a:noFill/>
            </a:ln>
          </p:spPr>
          <p:txBody>
            <a:bodyPr wrap="square" lIns="0" rtlCol="0">
              <a:spAutoFit/>
            </a:bodyPr>
            <a:lstStyle>
              <a:defPPr>
                <a:defRPr lang="en-US"/>
              </a:defPPr>
              <a:lvl1pPr algn="r">
                <a:defRPr sz="6000">
                  <a:solidFill>
                    <a:schemeClr val="accent6">
                      <a:lumMod val="20000"/>
                      <a:lumOff val="80000"/>
                    </a:schemeClr>
                  </a:solidFill>
                  <a:latin typeface="Arial Narrow"/>
                  <a:cs typeface="Arial Narrow"/>
                </a:defRPr>
              </a:lvl1pPr>
            </a:lstStyle>
            <a:p>
              <a:r>
                <a:rPr lang="en-US" sz="2000">
                  <a:solidFill>
                    <a:schemeClr val="accent1">
                      <a:lumMod val="20000"/>
                      <a:lumOff val="80000"/>
                    </a:schemeClr>
                  </a:solidFill>
                </a:rPr>
                <a:t>03</a:t>
              </a:r>
            </a:p>
          </p:txBody>
        </p:sp>
      </p:grpSp>
    </p:spTree>
    <p:extLst>
      <p:ext uri="{BB962C8B-B14F-4D97-AF65-F5344CB8AC3E}">
        <p14:creationId xmlns:p14="http://schemas.microsoft.com/office/powerpoint/2010/main" val="23261155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ectangle 52"/>
          <p:cNvSpPr/>
          <p:nvPr/>
        </p:nvSpPr>
        <p:spPr>
          <a:xfrm>
            <a:off x="-8467" y="1523994"/>
            <a:ext cx="9153158" cy="4961473"/>
          </a:xfrm>
          <a:prstGeom prst="rect">
            <a:avLst/>
          </a:prstGeom>
          <a:solidFill>
            <a:schemeClr val="bg1">
              <a:alpha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a:latin typeface="Abadi MT Condensed Light"/>
              <a:cs typeface="Abadi MT Condensed Light"/>
            </a:endParaRPr>
          </a:p>
        </p:txBody>
      </p:sp>
      <p:sp>
        <p:nvSpPr>
          <p:cNvPr id="2" name="Title 1"/>
          <p:cNvSpPr>
            <a:spLocks noGrp="1"/>
          </p:cNvSpPr>
          <p:nvPr>
            <p:ph type="title"/>
          </p:nvPr>
        </p:nvSpPr>
        <p:spPr>
          <a:xfrm>
            <a:off x="-6350" y="-87312"/>
            <a:ext cx="9144000" cy="1143000"/>
          </a:xfrm>
        </p:spPr>
        <p:txBody>
          <a:bodyPr/>
          <a:lstStyle/>
          <a:p>
            <a:r>
              <a:rPr lang="en-US" b="0"/>
              <a:t>Security</a:t>
            </a:r>
          </a:p>
        </p:txBody>
      </p:sp>
      <p:sp>
        <p:nvSpPr>
          <p:cNvPr id="4" name="Date Placeholder 3"/>
          <p:cNvSpPr>
            <a:spLocks noGrp="1"/>
          </p:cNvSpPr>
          <p:nvPr>
            <p:ph type="dt" sz="half" idx="10"/>
          </p:nvPr>
        </p:nvSpPr>
        <p:spPr/>
        <p:txBody>
          <a:bodyPr/>
          <a:lstStyle/>
          <a:p>
            <a:fld id="{3D204B18-9485-D74D-B2B3-6C26E88E40BB}" type="datetime1">
              <a:rPr lang="en-AU"/>
              <a:pPr/>
              <a:t>17/5/18</a:t>
            </a:fld>
            <a:endParaRPr lang="en-US"/>
          </a:p>
        </p:txBody>
      </p:sp>
      <p:sp>
        <p:nvSpPr>
          <p:cNvPr id="6" name="Slide Number Placeholder 5"/>
          <p:cNvSpPr>
            <a:spLocks noGrp="1"/>
          </p:cNvSpPr>
          <p:nvPr>
            <p:ph type="sldNum" sz="quarter" idx="12"/>
          </p:nvPr>
        </p:nvSpPr>
        <p:spPr/>
        <p:txBody>
          <a:bodyPr/>
          <a:lstStyle/>
          <a:p>
            <a:fld id="{BBE0A389-EB18-824A-A5ED-72ACC9A7FB5D}" type="slidenum">
              <a:rPr lang="en-US"/>
              <a:pPr/>
              <a:t>4</a:t>
            </a:fld>
            <a:endParaRPr lang="en-US"/>
          </a:p>
        </p:txBody>
      </p:sp>
      <p:cxnSp>
        <p:nvCxnSpPr>
          <p:cNvPr id="55" name="Straight Connector 54"/>
          <p:cNvCxnSpPr/>
          <p:nvPr/>
        </p:nvCxnSpPr>
        <p:spPr>
          <a:xfrm>
            <a:off x="1947331" y="1680624"/>
            <a:ext cx="11" cy="4703243"/>
          </a:xfrm>
          <a:prstGeom prst="line">
            <a:avLst/>
          </a:prstGeom>
          <a:ln w="3175" cmpd="sng">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56" name="TextBox 55"/>
          <p:cNvSpPr txBox="1"/>
          <p:nvPr/>
        </p:nvSpPr>
        <p:spPr>
          <a:xfrm>
            <a:off x="12709" y="1548255"/>
            <a:ext cx="1904981" cy="584776"/>
          </a:xfrm>
          <a:prstGeom prst="rect">
            <a:avLst/>
          </a:prstGeom>
          <a:noFill/>
        </p:spPr>
        <p:txBody>
          <a:bodyPr wrap="square" rtlCol="0">
            <a:spAutoFit/>
          </a:bodyPr>
          <a:lstStyle/>
          <a:p>
            <a:pPr algn="r"/>
            <a:r>
              <a:rPr lang="en-US" sz="3200" b="1">
                <a:solidFill>
                  <a:srgbClr val="1F497D">
                    <a:lumMod val="75000"/>
                  </a:srgbClr>
                </a:solidFill>
                <a:latin typeface="Abadi MT Condensed Extra Bold"/>
                <a:cs typeface="Abadi MT Condensed Extra Bold"/>
              </a:rPr>
              <a:t>CONCEPTS</a:t>
            </a:r>
            <a:endParaRPr lang="en-US" sz="2400">
              <a:solidFill>
                <a:schemeClr val="tx2">
                  <a:lumMod val="75000"/>
                </a:schemeClr>
              </a:solidFill>
              <a:latin typeface="Abadi MT Condensed Extra Bold"/>
              <a:cs typeface="Abadi MT Condensed Extra Bold"/>
            </a:endParaRPr>
          </a:p>
        </p:txBody>
      </p:sp>
      <p:sp>
        <p:nvSpPr>
          <p:cNvPr id="58" name="TextBox 57"/>
          <p:cNvSpPr txBox="1"/>
          <p:nvPr/>
        </p:nvSpPr>
        <p:spPr>
          <a:xfrm>
            <a:off x="2019294" y="1553624"/>
            <a:ext cx="7124705" cy="4283224"/>
          </a:xfrm>
          <a:prstGeom prst="rect">
            <a:avLst/>
          </a:prstGeom>
          <a:noFill/>
        </p:spPr>
        <p:txBody>
          <a:bodyPr wrap="square" rtlCol="0">
            <a:spAutoFit/>
          </a:bodyPr>
          <a:lstStyle/>
          <a:p>
            <a:r>
              <a:rPr lang="en-US" sz="3000" dirty="0" smtClean="0">
                <a:latin typeface="Abadi MT Condensed Light"/>
                <a:cs typeface="Abadi MT Condensed Light"/>
              </a:rPr>
              <a:t>RESTFUL SERVICES</a:t>
            </a:r>
            <a:endParaRPr lang="en-US" sz="3000" dirty="0">
              <a:latin typeface="Abadi MT Condensed Light"/>
              <a:cs typeface="Abadi MT Condensed Light"/>
            </a:endParaRPr>
          </a:p>
          <a:p>
            <a:pPr lvl="0">
              <a:spcBef>
                <a:spcPts val="1000"/>
              </a:spcBef>
            </a:pPr>
            <a:r>
              <a:rPr lang="en-US" sz="2300" i="1" dirty="0" smtClean="0">
                <a:solidFill>
                  <a:prstClr val="black">
                    <a:lumMod val="65000"/>
                    <a:lumOff val="35000"/>
                  </a:prstClr>
                </a:solidFill>
                <a:latin typeface="Abadi MT Condensed Light"/>
                <a:cs typeface="Abadi MT Condensed Light"/>
              </a:rPr>
              <a:t>It identifies a service which is based on rest principles : </a:t>
            </a:r>
          </a:p>
          <a:p>
            <a:pPr lvl="0">
              <a:spcBef>
                <a:spcPts val="1000"/>
              </a:spcBef>
            </a:pPr>
            <a:r>
              <a:rPr lang="en-US" sz="2300" i="1" dirty="0" smtClean="0">
                <a:solidFill>
                  <a:prstClr val="black">
                    <a:lumMod val="65000"/>
                    <a:lumOff val="35000"/>
                  </a:prstClr>
                </a:solidFill>
                <a:latin typeface="Abadi MT Condensed Light"/>
                <a:cs typeface="Abadi MT Condensed Light"/>
              </a:rPr>
              <a:t>Use http methods explicitly , be stateless, expose </a:t>
            </a:r>
            <a:r>
              <a:rPr lang="en-US" sz="2300" i="1" dirty="0" err="1" smtClean="0">
                <a:solidFill>
                  <a:prstClr val="black">
                    <a:lumMod val="65000"/>
                    <a:lumOff val="35000"/>
                  </a:prstClr>
                </a:solidFill>
                <a:latin typeface="Abadi MT Condensed Light"/>
                <a:cs typeface="Abadi MT Condensed Light"/>
              </a:rPr>
              <a:t>urls</a:t>
            </a:r>
            <a:r>
              <a:rPr lang="en-US" sz="2300" i="1" dirty="0" smtClean="0">
                <a:solidFill>
                  <a:prstClr val="black">
                    <a:lumMod val="65000"/>
                    <a:lumOff val="35000"/>
                  </a:prstClr>
                </a:solidFill>
                <a:latin typeface="Abadi MT Condensed Light"/>
                <a:cs typeface="Abadi MT Condensed Light"/>
              </a:rPr>
              <a:t> in a directory structure.</a:t>
            </a:r>
            <a:endParaRPr lang="en-US" sz="2300" i="1" dirty="0">
              <a:solidFill>
                <a:prstClr val="black">
                  <a:lumMod val="65000"/>
                  <a:lumOff val="35000"/>
                </a:prstClr>
              </a:solidFill>
              <a:latin typeface="Abadi MT Condensed Light"/>
              <a:cs typeface="Abadi MT Condensed Light"/>
            </a:endParaRPr>
          </a:p>
          <a:p>
            <a:pPr lvl="0">
              <a:spcBef>
                <a:spcPts val="1000"/>
              </a:spcBef>
            </a:pPr>
            <a:endParaRPr lang="en-US" sz="2300" i="1" dirty="0">
              <a:solidFill>
                <a:prstClr val="black">
                  <a:lumMod val="65000"/>
                  <a:lumOff val="35000"/>
                </a:prstClr>
              </a:solidFill>
              <a:latin typeface="Abadi MT Condensed Light"/>
              <a:cs typeface="Abadi MT Condensed Light"/>
            </a:endParaRPr>
          </a:p>
          <a:p>
            <a:pPr lvl="0">
              <a:spcBef>
                <a:spcPts val="1000"/>
              </a:spcBef>
            </a:pPr>
            <a:endParaRPr lang="en-US" sz="2300" i="1" dirty="0">
              <a:solidFill>
                <a:prstClr val="black">
                  <a:lumMod val="65000"/>
                  <a:lumOff val="35000"/>
                </a:prstClr>
              </a:solidFill>
              <a:latin typeface="Abadi MT Condensed Light"/>
              <a:cs typeface="Abadi MT Condensed Light"/>
            </a:endParaRPr>
          </a:p>
          <a:p>
            <a:pPr lvl="0">
              <a:spcBef>
                <a:spcPts val="1000"/>
              </a:spcBef>
            </a:pPr>
            <a:endParaRPr lang="en-US" sz="2300" i="1" dirty="0">
              <a:solidFill>
                <a:prstClr val="black">
                  <a:lumMod val="65000"/>
                  <a:lumOff val="35000"/>
                </a:prstClr>
              </a:solidFill>
              <a:latin typeface="Abadi MT Condensed Light"/>
              <a:cs typeface="Abadi MT Condensed Light"/>
            </a:endParaRPr>
          </a:p>
          <a:p>
            <a:pPr lvl="0">
              <a:spcBef>
                <a:spcPts val="1000"/>
              </a:spcBef>
            </a:pPr>
            <a:endParaRPr lang="en-US" sz="2300" i="1" dirty="0">
              <a:solidFill>
                <a:prstClr val="black">
                  <a:lumMod val="65000"/>
                  <a:lumOff val="35000"/>
                </a:prstClr>
              </a:solidFill>
              <a:latin typeface="Abadi MT Condensed Light"/>
              <a:cs typeface="Abadi MT Condensed Light"/>
            </a:endParaRPr>
          </a:p>
          <a:p>
            <a:pPr lvl="0">
              <a:spcBef>
                <a:spcPts val="1000"/>
              </a:spcBef>
            </a:pPr>
            <a:endParaRPr lang="en-US" sz="2300" i="1" dirty="0">
              <a:solidFill>
                <a:prstClr val="black">
                  <a:lumMod val="65000"/>
                  <a:lumOff val="35000"/>
                </a:prstClr>
              </a:solidFill>
              <a:latin typeface="Abadi MT Condensed Light"/>
              <a:cs typeface="Abadi MT Condensed Light"/>
            </a:endParaRPr>
          </a:p>
        </p:txBody>
      </p:sp>
      <p:grpSp>
        <p:nvGrpSpPr>
          <p:cNvPr id="40" name="Group 39"/>
          <p:cNvGrpSpPr/>
          <p:nvPr/>
        </p:nvGrpSpPr>
        <p:grpSpPr>
          <a:xfrm>
            <a:off x="1198036" y="3887596"/>
            <a:ext cx="7945964" cy="447371"/>
            <a:chOff x="897468" y="2359270"/>
            <a:chExt cx="7945964" cy="447371"/>
          </a:xfrm>
        </p:grpSpPr>
        <p:grpSp>
          <p:nvGrpSpPr>
            <p:cNvPr id="41" name="Group 40"/>
            <p:cNvGrpSpPr/>
            <p:nvPr/>
          </p:nvGrpSpPr>
          <p:grpSpPr>
            <a:xfrm>
              <a:off x="1006231" y="2395088"/>
              <a:ext cx="7837201" cy="411553"/>
              <a:chOff x="1006231" y="2570930"/>
              <a:chExt cx="7837201" cy="411553"/>
            </a:xfrm>
          </p:grpSpPr>
          <p:sp>
            <p:nvSpPr>
              <p:cNvPr id="45" name="Rectangle 44"/>
              <p:cNvSpPr/>
              <p:nvPr/>
            </p:nvSpPr>
            <p:spPr>
              <a:xfrm>
                <a:off x="1006231" y="2570930"/>
                <a:ext cx="7837201" cy="411553"/>
              </a:xfrm>
              <a:prstGeom prst="rect">
                <a:avLst/>
              </a:prstGeom>
              <a:solidFill>
                <a:schemeClr val="accent6">
                  <a:lumMod val="20000"/>
                  <a:lumOff val="80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TextBox 45"/>
              <p:cNvSpPr txBox="1"/>
              <p:nvPr/>
            </p:nvSpPr>
            <p:spPr>
              <a:xfrm>
                <a:off x="1604432" y="2610846"/>
                <a:ext cx="7044267" cy="307777"/>
              </a:xfrm>
              <a:prstGeom prst="rect">
                <a:avLst/>
              </a:prstGeom>
              <a:noFill/>
            </p:spPr>
            <p:txBody>
              <a:bodyPr wrap="square" lIns="0" tIns="0" rIns="108000" bIns="0" rtlCol="0" anchor="ctr" anchorCtr="0">
                <a:spAutoFit/>
              </a:bodyPr>
              <a:lstStyle/>
              <a:p>
                <a:pPr marL="180000"/>
                <a:r>
                  <a:rPr lang="en-US" sz="2000" dirty="0" smtClean="0">
                    <a:solidFill>
                      <a:srgbClr val="BA570C"/>
                    </a:solidFill>
                    <a:latin typeface="Abadi MT Condensed Light"/>
                    <a:cs typeface="Abadi MT Condensed Light"/>
                  </a:rPr>
                  <a:t>GET </a:t>
                </a:r>
                <a:r>
                  <a:rPr lang="mr-IN" sz="2000" dirty="0" smtClean="0">
                    <a:solidFill>
                      <a:srgbClr val="BA570C"/>
                    </a:solidFill>
                    <a:latin typeface="Abadi MT Condensed Light"/>
                    <a:cs typeface="Abadi MT Condensed Light"/>
                  </a:rPr>
                  <a:t>–</a:t>
                </a:r>
                <a:r>
                  <a:rPr lang="en-US" sz="2000" dirty="0" smtClean="0">
                    <a:solidFill>
                      <a:srgbClr val="BA570C"/>
                    </a:solidFill>
                    <a:latin typeface="Abadi MT Condensed Light"/>
                    <a:cs typeface="Abadi MT Condensed Light"/>
                  </a:rPr>
                  <a:t> Retrieve a Resource</a:t>
                </a:r>
                <a:endParaRPr lang="en-US" sz="2000" dirty="0">
                  <a:solidFill>
                    <a:srgbClr val="BA570C"/>
                  </a:solidFill>
                  <a:latin typeface="Abadi MT Condensed Light"/>
                  <a:cs typeface="Abadi MT Condensed Light"/>
                </a:endParaRPr>
              </a:p>
            </p:txBody>
          </p:sp>
        </p:grpSp>
        <p:sp>
          <p:nvSpPr>
            <p:cNvPr id="43" name="Rectangle 42"/>
            <p:cNvSpPr/>
            <p:nvPr/>
          </p:nvSpPr>
          <p:spPr>
            <a:xfrm>
              <a:off x="897468" y="2388214"/>
              <a:ext cx="753521" cy="418427"/>
            </a:xfrm>
            <a:prstGeom prst="rect">
              <a:avLst/>
            </a:prstGeom>
            <a:solidFill>
              <a:schemeClr val="accent6">
                <a:lumMod val="50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TextBox 43"/>
            <p:cNvSpPr txBox="1"/>
            <p:nvPr/>
          </p:nvSpPr>
          <p:spPr>
            <a:xfrm>
              <a:off x="1024446" y="2359270"/>
              <a:ext cx="618075" cy="400110"/>
            </a:xfrm>
            <a:prstGeom prst="rect">
              <a:avLst/>
            </a:prstGeom>
            <a:noFill/>
            <a:ln>
              <a:noFill/>
            </a:ln>
          </p:spPr>
          <p:txBody>
            <a:bodyPr wrap="square" lIns="0" rtlCol="0">
              <a:spAutoFit/>
            </a:bodyPr>
            <a:lstStyle>
              <a:defPPr>
                <a:defRPr lang="en-US"/>
              </a:defPPr>
              <a:lvl1pPr algn="r">
                <a:defRPr sz="6000">
                  <a:solidFill>
                    <a:schemeClr val="accent6">
                      <a:lumMod val="20000"/>
                      <a:lumOff val="80000"/>
                    </a:schemeClr>
                  </a:solidFill>
                  <a:latin typeface="Arial Narrow"/>
                  <a:cs typeface="Arial Narrow"/>
                </a:defRPr>
              </a:lvl1pPr>
            </a:lstStyle>
            <a:p>
              <a:r>
                <a:rPr lang="en-US" sz="2000"/>
                <a:t>01</a:t>
              </a:r>
              <a:endParaRPr lang="en-US" sz="3600"/>
            </a:p>
          </p:txBody>
        </p:sp>
      </p:grpSp>
      <p:grpSp>
        <p:nvGrpSpPr>
          <p:cNvPr id="47" name="Group 46"/>
          <p:cNvGrpSpPr/>
          <p:nvPr/>
        </p:nvGrpSpPr>
        <p:grpSpPr>
          <a:xfrm>
            <a:off x="1198023" y="4369896"/>
            <a:ext cx="7945977" cy="430736"/>
            <a:chOff x="1168399" y="3834767"/>
            <a:chExt cx="7945977" cy="430736"/>
          </a:xfrm>
        </p:grpSpPr>
        <p:grpSp>
          <p:nvGrpSpPr>
            <p:cNvPr id="48" name="Group 47"/>
            <p:cNvGrpSpPr/>
            <p:nvPr/>
          </p:nvGrpSpPr>
          <p:grpSpPr>
            <a:xfrm>
              <a:off x="1202267" y="3858872"/>
              <a:ext cx="7912109" cy="406630"/>
              <a:chOff x="1966612" y="3053241"/>
              <a:chExt cx="7415731" cy="654344"/>
            </a:xfrm>
          </p:grpSpPr>
          <p:sp>
            <p:nvSpPr>
              <p:cNvPr id="64" name="Rectangle 63"/>
              <p:cNvSpPr/>
              <p:nvPr/>
            </p:nvSpPr>
            <p:spPr>
              <a:xfrm>
                <a:off x="1966612" y="3053241"/>
                <a:ext cx="7415731" cy="654344"/>
              </a:xfrm>
              <a:prstGeom prst="rect">
                <a:avLst/>
              </a:prstGeom>
              <a:solidFill>
                <a:schemeClr val="accent5">
                  <a:lumMod val="40000"/>
                  <a:lumOff val="60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 name="TextBox 66"/>
              <p:cNvSpPr txBox="1"/>
              <p:nvPr/>
            </p:nvSpPr>
            <p:spPr>
              <a:xfrm>
                <a:off x="2589855" y="3127283"/>
                <a:ext cx="6792488" cy="495271"/>
              </a:xfrm>
              <a:prstGeom prst="rect">
                <a:avLst/>
              </a:prstGeom>
              <a:noFill/>
            </p:spPr>
            <p:txBody>
              <a:bodyPr wrap="square" lIns="0" tIns="0" rIns="108000" bIns="0" rtlCol="0" anchor="t" anchorCtr="0">
                <a:spAutoFit/>
              </a:bodyPr>
              <a:lstStyle/>
              <a:p>
                <a:pPr marL="180000"/>
                <a:r>
                  <a:rPr lang="en-US" sz="2000" dirty="0" smtClean="0">
                    <a:solidFill>
                      <a:srgbClr val="3494AF"/>
                    </a:solidFill>
                    <a:latin typeface="Abadi MT Condensed Light"/>
                    <a:cs typeface="Abadi MT Condensed Light"/>
                  </a:rPr>
                  <a:t>POST </a:t>
                </a:r>
                <a:r>
                  <a:rPr lang="mr-IN" sz="2000" dirty="0" smtClean="0">
                    <a:solidFill>
                      <a:srgbClr val="3494AF"/>
                    </a:solidFill>
                    <a:latin typeface="Abadi MT Condensed Light"/>
                    <a:cs typeface="Abadi MT Condensed Light"/>
                  </a:rPr>
                  <a:t>–</a:t>
                </a:r>
                <a:r>
                  <a:rPr lang="en-US" sz="2000" dirty="0" smtClean="0">
                    <a:solidFill>
                      <a:srgbClr val="3494AF"/>
                    </a:solidFill>
                    <a:latin typeface="Abadi MT Condensed Light"/>
                    <a:cs typeface="Abadi MT Condensed Light"/>
                  </a:rPr>
                  <a:t> create a resource</a:t>
                </a:r>
                <a:endParaRPr lang="en-US" sz="2000" dirty="0">
                  <a:solidFill>
                    <a:srgbClr val="3494AF"/>
                  </a:solidFill>
                  <a:latin typeface="Abadi MT Condensed Light"/>
                  <a:cs typeface="Abadi MT Condensed Light"/>
                </a:endParaRPr>
              </a:p>
            </p:txBody>
          </p:sp>
        </p:grpSp>
        <p:sp>
          <p:nvSpPr>
            <p:cNvPr id="49" name="Rectangle 48"/>
            <p:cNvSpPr/>
            <p:nvPr/>
          </p:nvSpPr>
          <p:spPr>
            <a:xfrm>
              <a:off x="1168399" y="3858873"/>
              <a:ext cx="756139" cy="406630"/>
            </a:xfrm>
            <a:prstGeom prst="rect">
              <a:avLst/>
            </a:prstGeom>
            <a:solidFill>
              <a:schemeClr val="accent5">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TextBox 49"/>
            <p:cNvSpPr txBox="1"/>
            <p:nvPr/>
          </p:nvSpPr>
          <p:spPr>
            <a:xfrm>
              <a:off x="1380066" y="3834767"/>
              <a:ext cx="520126" cy="400110"/>
            </a:xfrm>
            <a:prstGeom prst="rect">
              <a:avLst/>
            </a:prstGeom>
            <a:noFill/>
            <a:ln>
              <a:noFill/>
            </a:ln>
          </p:spPr>
          <p:txBody>
            <a:bodyPr wrap="square" lIns="0" rtlCol="0">
              <a:spAutoFit/>
            </a:bodyPr>
            <a:lstStyle/>
            <a:p>
              <a:pPr algn="r"/>
              <a:r>
                <a:rPr lang="en-US" sz="2000">
                  <a:solidFill>
                    <a:schemeClr val="accent5">
                      <a:lumMod val="40000"/>
                      <a:lumOff val="60000"/>
                    </a:schemeClr>
                  </a:solidFill>
                  <a:latin typeface="Arial Narrow"/>
                  <a:cs typeface="Arial Narrow"/>
                </a:rPr>
                <a:t>02</a:t>
              </a:r>
              <a:endParaRPr lang="en-US" sz="3200">
                <a:solidFill>
                  <a:schemeClr val="accent5">
                    <a:lumMod val="40000"/>
                    <a:lumOff val="60000"/>
                  </a:schemeClr>
                </a:solidFill>
                <a:latin typeface="Arial Narrow"/>
                <a:cs typeface="Arial Narrow"/>
              </a:endParaRPr>
            </a:p>
          </p:txBody>
        </p:sp>
      </p:grpSp>
      <p:grpSp>
        <p:nvGrpSpPr>
          <p:cNvPr id="72" name="Group 71"/>
          <p:cNvGrpSpPr/>
          <p:nvPr/>
        </p:nvGrpSpPr>
        <p:grpSpPr>
          <a:xfrm>
            <a:off x="1198017" y="4844042"/>
            <a:ext cx="7945983" cy="430725"/>
            <a:chOff x="1037144" y="4268286"/>
            <a:chExt cx="7945983" cy="430725"/>
          </a:xfrm>
        </p:grpSpPr>
        <p:sp>
          <p:nvSpPr>
            <p:cNvPr id="73" name="Rectangle 72"/>
            <p:cNvSpPr/>
            <p:nvPr/>
          </p:nvSpPr>
          <p:spPr>
            <a:xfrm>
              <a:off x="1071012" y="4283924"/>
              <a:ext cx="7912115" cy="415087"/>
            </a:xfrm>
            <a:prstGeom prst="rect">
              <a:avLst/>
            </a:prstGeom>
            <a:solidFill>
              <a:schemeClr val="tx2">
                <a:lumMod val="20000"/>
                <a:lumOff val="80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TextBox 73"/>
            <p:cNvSpPr txBox="1"/>
            <p:nvPr/>
          </p:nvSpPr>
          <p:spPr>
            <a:xfrm>
              <a:off x="1735973" y="4329936"/>
              <a:ext cx="6967752" cy="307777"/>
            </a:xfrm>
            <a:prstGeom prst="rect">
              <a:avLst/>
            </a:prstGeom>
            <a:noFill/>
          </p:spPr>
          <p:txBody>
            <a:bodyPr wrap="square" lIns="0" tIns="0" rIns="108000" bIns="0" rtlCol="0" anchor="t" anchorCtr="0">
              <a:spAutoFit/>
            </a:bodyPr>
            <a:lstStyle/>
            <a:p>
              <a:pPr marL="180000"/>
              <a:r>
                <a:rPr lang="en-US" sz="2000" dirty="0" smtClean="0">
                  <a:solidFill>
                    <a:schemeClr val="accent1">
                      <a:lumMod val="75000"/>
                    </a:schemeClr>
                  </a:solidFill>
                  <a:latin typeface="Abadi MT Condensed Light"/>
                  <a:cs typeface="Abadi MT Condensed Light"/>
                </a:rPr>
                <a:t>PUT </a:t>
              </a:r>
              <a:r>
                <a:rPr lang="mr-IN" sz="2000" dirty="0" smtClean="0">
                  <a:solidFill>
                    <a:schemeClr val="accent1">
                      <a:lumMod val="75000"/>
                    </a:schemeClr>
                  </a:solidFill>
                  <a:latin typeface="Abadi MT Condensed Light"/>
                  <a:cs typeface="Abadi MT Condensed Light"/>
                </a:rPr>
                <a:t>–</a:t>
              </a:r>
              <a:r>
                <a:rPr lang="en-US" sz="2000" dirty="0" smtClean="0">
                  <a:solidFill>
                    <a:schemeClr val="accent1">
                      <a:lumMod val="75000"/>
                    </a:schemeClr>
                  </a:solidFill>
                  <a:latin typeface="Abadi MT Condensed Light"/>
                  <a:cs typeface="Abadi MT Condensed Light"/>
                </a:rPr>
                <a:t> change the state of a resource</a:t>
              </a:r>
              <a:endParaRPr lang="en-US" sz="2000" dirty="0">
                <a:solidFill>
                  <a:schemeClr val="accent1">
                    <a:lumMod val="75000"/>
                  </a:schemeClr>
                </a:solidFill>
                <a:latin typeface="Abadi MT Condensed Light"/>
                <a:cs typeface="Abadi MT Condensed Light"/>
              </a:endParaRPr>
            </a:p>
          </p:txBody>
        </p:sp>
        <p:sp>
          <p:nvSpPr>
            <p:cNvPr id="75" name="Rectangle 74"/>
            <p:cNvSpPr/>
            <p:nvPr/>
          </p:nvSpPr>
          <p:spPr>
            <a:xfrm>
              <a:off x="1037144" y="4283925"/>
              <a:ext cx="756139" cy="406620"/>
            </a:xfrm>
            <a:prstGeom prst="rect">
              <a:avLst/>
            </a:prstGeom>
            <a:solidFill>
              <a:schemeClr val="accent1">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TextBox 75"/>
            <p:cNvSpPr txBox="1"/>
            <p:nvPr/>
          </p:nvSpPr>
          <p:spPr>
            <a:xfrm>
              <a:off x="1248811" y="4268286"/>
              <a:ext cx="520126" cy="369332"/>
            </a:xfrm>
            <a:prstGeom prst="rect">
              <a:avLst/>
            </a:prstGeom>
            <a:noFill/>
            <a:ln>
              <a:noFill/>
            </a:ln>
          </p:spPr>
          <p:txBody>
            <a:bodyPr wrap="square" lIns="0" rtlCol="0">
              <a:spAutoFit/>
            </a:bodyPr>
            <a:lstStyle/>
            <a:p>
              <a:pPr algn="r"/>
              <a:r>
                <a:rPr lang="en-US">
                  <a:solidFill>
                    <a:schemeClr val="accent1">
                      <a:lumMod val="20000"/>
                      <a:lumOff val="80000"/>
                    </a:schemeClr>
                  </a:solidFill>
                  <a:latin typeface="Arial Narrow"/>
                  <a:cs typeface="Arial Narrow"/>
                </a:rPr>
                <a:t>03</a:t>
              </a:r>
              <a:endParaRPr lang="en-US" sz="2800">
                <a:solidFill>
                  <a:schemeClr val="accent1">
                    <a:lumMod val="20000"/>
                    <a:lumOff val="80000"/>
                  </a:schemeClr>
                </a:solidFill>
                <a:latin typeface="Arial Narrow"/>
                <a:cs typeface="Arial Narrow"/>
              </a:endParaRPr>
            </a:p>
          </p:txBody>
        </p:sp>
      </p:grpSp>
      <p:grpSp>
        <p:nvGrpSpPr>
          <p:cNvPr id="77" name="Group 76"/>
          <p:cNvGrpSpPr/>
          <p:nvPr/>
        </p:nvGrpSpPr>
        <p:grpSpPr>
          <a:xfrm>
            <a:off x="1202273" y="5294768"/>
            <a:ext cx="7941728" cy="437200"/>
            <a:chOff x="863593" y="2915541"/>
            <a:chExt cx="7941728" cy="437200"/>
          </a:xfrm>
        </p:grpSpPr>
        <p:sp>
          <p:nvSpPr>
            <p:cNvPr id="78" name="Rectangle 77"/>
            <p:cNvSpPr/>
            <p:nvPr/>
          </p:nvSpPr>
          <p:spPr>
            <a:xfrm>
              <a:off x="1606551" y="2946244"/>
              <a:ext cx="7198770" cy="406497"/>
            </a:xfrm>
            <a:prstGeom prst="rect">
              <a:avLst/>
            </a:prstGeom>
            <a:solidFill>
              <a:schemeClr val="accent4">
                <a:lumMod val="20000"/>
                <a:lumOff val="80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9" name="TextBox 78"/>
            <p:cNvSpPr txBox="1"/>
            <p:nvPr/>
          </p:nvSpPr>
          <p:spPr>
            <a:xfrm>
              <a:off x="1662360" y="2974173"/>
              <a:ext cx="6999023" cy="307777"/>
            </a:xfrm>
            <a:prstGeom prst="rect">
              <a:avLst/>
            </a:prstGeom>
            <a:noFill/>
          </p:spPr>
          <p:txBody>
            <a:bodyPr wrap="square" lIns="0" tIns="0" rIns="108000" bIns="0" rtlCol="0" anchor="t" anchorCtr="0">
              <a:spAutoFit/>
            </a:bodyPr>
            <a:lstStyle>
              <a:defPPr>
                <a:defRPr lang="en-US"/>
              </a:defPPr>
              <a:lvl1pPr marL="180000">
                <a:defRPr sz="2400">
                  <a:solidFill>
                    <a:srgbClr val="B27979"/>
                  </a:solidFill>
                  <a:latin typeface="Abadi MT Condensed Light"/>
                  <a:cs typeface="Abadi MT Condensed Light"/>
                </a:defRPr>
              </a:lvl1pPr>
            </a:lstStyle>
            <a:p>
              <a:pPr marL="90488"/>
              <a:r>
                <a:rPr lang="en-US" sz="2000" dirty="0" smtClean="0">
                  <a:solidFill>
                    <a:schemeClr val="accent4">
                      <a:lumMod val="75000"/>
                    </a:schemeClr>
                  </a:solidFill>
                </a:rPr>
                <a:t>DELETE </a:t>
              </a:r>
              <a:r>
                <a:rPr lang="mr-IN" sz="2000" dirty="0" smtClean="0">
                  <a:solidFill>
                    <a:schemeClr val="accent4">
                      <a:lumMod val="75000"/>
                    </a:schemeClr>
                  </a:solidFill>
                </a:rPr>
                <a:t>–</a:t>
              </a:r>
              <a:r>
                <a:rPr lang="en-US" sz="2000" dirty="0" smtClean="0">
                  <a:solidFill>
                    <a:schemeClr val="accent4">
                      <a:lumMod val="75000"/>
                    </a:schemeClr>
                  </a:solidFill>
                </a:rPr>
                <a:t> remove a resource</a:t>
              </a:r>
              <a:endParaRPr lang="en-US" sz="2000" dirty="0">
                <a:solidFill>
                  <a:schemeClr val="accent4">
                    <a:lumMod val="75000"/>
                  </a:schemeClr>
                </a:solidFill>
              </a:endParaRPr>
            </a:p>
          </p:txBody>
        </p:sp>
        <p:sp>
          <p:nvSpPr>
            <p:cNvPr id="80" name="Rectangle 79"/>
            <p:cNvSpPr/>
            <p:nvPr/>
          </p:nvSpPr>
          <p:spPr>
            <a:xfrm>
              <a:off x="863593" y="2946243"/>
              <a:ext cx="747894" cy="389566"/>
            </a:xfrm>
            <a:prstGeom prst="rect">
              <a:avLst/>
            </a:prstGeom>
            <a:solidFill>
              <a:schemeClr val="accent4">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TextBox 80"/>
            <p:cNvSpPr txBox="1"/>
            <p:nvPr/>
          </p:nvSpPr>
          <p:spPr>
            <a:xfrm>
              <a:off x="1100660" y="2915541"/>
              <a:ext cx="506238" cy="369332"/>
            </a:xfrm>
            <a:prstGeom prst="rect">
              <a:avLst/>
            </a:prstGeom>
            <a:noFill/>
            <a:ln>
              <a:noFill/>
            </a:ln>
          </p:spPr>
          <p:txBody>
            <a:bodyPr wrap="square" lIns="0" rtlCol="0">
              <a:spAutoFit/>
            </a:bodyPr>
            <a:lstStyle>
              <a:defPPr>
                <a:defRPr lang="en-US"/>
              </a:defPPr>
              <a:lvl1pPr algn="r">
                <a:defRPr sz="6000">
                  <a:solidFill>
                    <a:schemeClr val="accent6">
                      <a:lumMod val="20000"/>
                      <a:lumOff val="80000"/>
                    </a:schemeClr>
                  </a:solidFill>
                  <a:latin typeface="Arial Narrow"/>
                  <a:cs typeface="Arial Narrow"/>
                </a:defRPr>
              </a:lvl1pPr>
            </a:lstStyle>
            <a:p>
              <a:r>
                <a:rPr lang="en-US" sz="1800">
                  <a:solidFill>
                    <a:schemeClr val="accent4">
                      <a:lumMod val="20000"/>
                      <a:lumOff val="80000"/>
                    </a:schemeClr>
                  </a:solidFill>
                </a:rPr>
                <a:t>04</a:t>
              </a:r>
              <a:endParaRPr lang="en-US" sz="6600">
                <a:solidFill>
                  <a:schemeClr val="accent4">
                    <a:lumMod val="20000"/>
                    <a:lumOff val="80000"/>
                  </a:schemeClr>
                </a:solidFill>
              </a:endParaRPr>
            </a:p>
          </p:txBody>
        </p:sp>
      </p:grpSp>
    </p:spTree>
    <p:extLst>
      <p:ext uri="{BB962C8B-B14F-4D97-AF65-F5344CB8AC3E}">
        <p14:creationId xmlns:p14="http://schemas.microsoft.com/office/powerpoint/2010/main" val="12374883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ectangle 52"/>
          <p:cNvSpPr/>
          <p:nvPr/>
        </p:nvSpPr>
        <p:spPr>
          <a:xfrm>
            <a:off x="-8467" y="1523994"/>
            <a:ext cx="9153158" cy="4961473"/>
          </a:xfrm>
          <a:prstGeom prst="rect">
            <a:avLst/>
          </a:prstGeom>
          <a:solidFill>
            <a:schemeClr val="bg1">
              <a:alpha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a:latin typeface="Abadi MT Condensed Light"/>
              <a:cs typeface="Abadi MT Condensed Light"/>
            </a:endParaRPr>
          </a:p>
        </p:txBody>
      </p:sp>
      <p:sp>
        <p:nvSpPr>
          <p:cNvPr id="2" name="Title 1"/>
          <p:cNvSpPr>
            <a:spLocks noGrp="1"/>
          </p:cNvSpPr>
          <p:nvPr>
            <p:ph type="title"/>
          </p:nvPr>
        </p:nvSpPr>
        <p:spPr>
          <a:xfrm>
            <a:off x="-6350" y="-87312"/>
            <a:ext cx="9144000" cy="1143000"/>
          </a:xfrm>
        </p:spPr>
        <p:txBody>
          <a:bodyPr/>
          <a:lstStyle/>
          <a:p>
            <a:r>
              <a:rPr lang="en-US" b="0" dirty="0" smtClean="0"/>
              <a:t>SOA 101 again</a:t>
            </a:r>
            <a:endParaRPr lang="en-US" b="0" dirty="0"/>
          </a:p>
        </p:txBody>
      </p:sp>
      <p:sp>
        <p:nvSpPr>
          <p:cNvPr id="4" name="Date Placeholder 3"/>
          <p:cNvSpPr>
            <a:spLocks noGrp="1"/>
          </p:cNvSpPr>
          <p:nvPr>
            <p:ph type="dt" sz="half" idx="10"/>
          </p:nvPr>
        </p:nvSpPr>
        <p:spPr/>
        <p:txBody>
          <a:bodyPr/>
          <a:lstStyle/>
          <a:p>
            <a:fld id="{3D204B18-9485-D74D-B2B3-6C26E88E40BB}" type="datetime1">
              <a:rPr lang="en-AU"/>
              <a:pPr/>
              <a:t>17/5/18</a:t>
            </a:fld>
            <a:endParaRPr lang="en-US"/>
          </a:p>
        </p:txBody>
      </p:sp>
      <p:sp>
        <p:nvSpPr>
          <p:cNvPr id="6" name="Slide Number Placeholder 5"/>
          <p:cNvSpPr>
            <a:spLocks noGrp="1"/>
          </p:cNvSpPr>
          <p:nvPr>
            <p:ph type="sldNum" sz="quarter" idx="12"/>
          </p:nvPr>
        </p:nvSpPr>
        <p:spPr/>
        <p:txBody>
          <a:bodyPr/>
          <a:lstStyle/>
          <a:p>
            <a:fld id="{BBE0A389-EB18-824A-A5ED-72ACC9A7FB5D}" type="slidenum">
              <a:rPr lang="en-US"/>
              <a:pPr/>
              <a:t>5</a:t>
            </a:fld>
            <a:endParaRPr lang="en-US"/>
          </a:p>
        </p:txBody>
      </p:sp>
      <p:cxnSp>
        <p:nvCxnSpPr>
          <p:cNvPr id="55" name="Straight Connector 54"/>
          <p:cNvCxnSpPr/>
          <p:nvPr/>
        </p:nvCxnSpPr>
        <p:spPr>
          <a:xfrm>
            <a:off x="1947331" y="1680624"/>
            <a:ext cx="11" cy="4703243"/>
          </a:xfrm>
          <a:prstGeom prst="line">
            <a:avLst/>
          </a:prstGeom>
          <a:ln w="3175" cmpd="sng">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56" name="TextBox 55"/>
          <p:cNvSpPr txBox="1"/>
          <p:nvPr/>
        </p:nvSpPr>
        <p:spPr>
          <a:xfrm>
            <a:off x="12709" y="1548255"/>
            <a:ext cx="1904981" cy="584776"/>
          </a:xfrm>
          <a:prstGeom prst="rect">
            <a:avLst/>
          </a:prstGeom>
          <a:noFill/>
        </p:spPr>
        <p:txBody>
          <a:bodyPr wrap="square" rtlCol="0">
            <a:spAutoFit/>
          </a:bodyPr>
          <a:lstStyle/>
          <a:p>
            <a:pPr algn="r"/>
            <a:r>
              <a:rPr lang="en-US" sz="3200" b="1">
                <a:solidFill>
                  <a:srgbClr val="1F497D">
                    <a:lumMod val="75000"/>
                  </a:srgbClr>
                </a:solidFill>
                <a:latin typeface="Abadi MT Condensed Extra Bold"/>
                <a:cs typeface="Abadi MT Condensed Extra Bold"/>
              </a:rPr>
              <a:t>CONCEPTS</a:t>
            </a:r>
            <a:endParaRPr lang="en-US" sz="2400">
              <a:solidFill>
                <a:schemeClr val="tx2">
                  <a:lumMod val="75000"/>
                </a:schemeClr>
              </a:solidFill>
              <a:latin typeface="Abadi MT Condensed Extra Bold"/>
              <a:cs typeface="Abadi MT Condensed Extra Bold"/>
            </a:endParaRPr>
          </a:p>
        </p:txBody>
      </p:sp>
      <p:sp>
        <p:nvSpPr>
          <p:cNvPr id="58" name="TextBox 57"/>
          <p:cNvSpPr txBox="1"/>
          <p:nvPr/>
        </p:nvSpPr>
        <p:spPr>
          <a:xfrm>
            <a:off x="2019294" y="1553624"/>
            <a:ext cx="7124705" cy="1036181"/>
          </a:xfrm>
          <a:prstGeom prst="rect">
            <a:avLst/>
          </a:prstGeom>
          <a:noFill/>
        </p:spPr>
        <p:txBody>
          <a:bodyPr wrap="square" rtlCol="0">
            <a:spAutoFit/>
          </a:bodyPr>
          <a:lstStyle/>
          <a:p>
            <a:r>
              <a:rPr lang="en-US" sz="3000" dirty="0" smtClean="0">
                <a:latin typeface="Abadi MT Condensed Light"/>
                <a:cs typeface="Abadi MT Condensed Light"/>
              </a:rPr>
              <a:t>Is this a web service?</a:t>
            </a:r>
          </a:p>
          <a:p>
            <a:pPr lvl="0">
              <a:spcBef>
                <a:spcPts val="1000"/>
              </a:spcBef>
            </a:pPr>
            <a:endParaRPr lang="en-US" sz="2300" i="1" dirty="0">
              <a:solidFill>
                <a:prstClr val="black">
                  <a:lumMod val="65000"/>
                  <a:lumOff val="35000"/>
                </a:prstClr>
              </a:solidFill>
              <a:latin typeface="Abadi MT Condensed Light"/>
              <a:cs typeface="Abadi MT Condensed Light"/>
            </a:endParaRPr>
          </a:p>
        </p:txBody>
      </p:sp>
      <p:pic>
        <p:nvPicPr>
          <p:cNvPr id="5" name="Picture 4"/>
          <p:cNvPicPr>
            <a:picLocks noChangeAspect="1"/>
          </p:cNvPicPr>
          <p:nvPr/>
        </p:nvPicPr>
        <p:blipFill>
          <a:blip r:embed="rId3"/>
          <a:stretch>
            <a:fillRect/>
          </a:stretch>
        </p:blipFill>
        <p:spPr>
          <a:xfrm>
            <a:off x="2578222" y="3299979"/>
            <a:ext cx="5486278" cy="508808"/>
          </a:xfrm>
          <a:prstGeom prst="rect">
            <a:avLst/>
          </a:prstGeom>
        </p:spPr>
      </p:pic>
    </p:spTree>
    <p:extLst>
      <p:ext uri="{BB962C8B-B14F-4D97-AF65-F5344CB8AC3E}">
        <p14:creationId xmlns:p14="http://schemas.microsoft.com/office/powerpoint/2010/main" val="5915295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ectangle 52"/>
          <p:cNvSpPr/>
          <p:nvPr/>
        </p:nvSpPr>
        <p:spPr>
          <a:xfrm>
            <a:off x="-8467" y="1523994"/>
            <a:ext cx="9153158" cy="4961473"/>
          </a:xfrm>
          <a:prstGeom prst="rect">
            <a:avLst/>
          </a:prstGeom>
          <a:solidFill>
            <a:schemeClr val="bg1">
              <a:alpha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a:latin typeface="Abadi MT Condensed Light"/>
              <a:cs typeface="Abadi MT Condensed Light"/>
            </a:endParaRPr>
          </a:p>
        </p:txBody>
      </p:sp>
      <p:sp>
        <p:nvSpPr>
          <p:cNvPr id="2" name="Title 1"/>
          <p:cNvSpPr>
            <a:spLocks noGrp="1"/>
          </p:cNvSpPr>
          <p:nvPr>
            <p:ph type="title"/>
          </p:nvPr>
        </p:nvSpPr>
        <p:spPr>
          <a:xfrm>
            <a:off x="-6350" y="-87312"/>
            <a:ext cx="9144000" cy="1143000"/>
          </a:xfrm>
        </p:spPr>
        <p:txBody>
          <a:bodyPr/>
          <a:lstStyle/>
          <a:p>
            <a:r>
              <a:rPr lang="en-US" b="0" dirty="0" smtClean="0"/>
              <a:t>SOA 101 recap</a:t>
            </a:r>
            <a:endParaRPr lang="en-US" b="0" dirty="0"/>
          </a:p>
        </p:txBody>
      </p:sp>
      <p:cxnSp>
        <p:nvCxnSpPr>
          <p:cNvPr id="55" name="Straight Connector 54"/>
          <p:cNvCxnSpPr/>
          <p:nvPr/>
        </p:nvCxnSpPr>
        <p:spPr>
          <a:xfrm>
            <a:off x="1947331" y="1680624"/>
            <a:ext cx="11" cy="4703243"/>
          </a:xfrm>
          <a:prstGeom prst="line">
            <a:avLst/>
          </a:prstGeom>
          <a:ln w="3175" cmpd="sng">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56" name="TextBox 55"/>
          <p:cNvSpPr txBox="1"/>
          <p:nvPr/>
        </p:nvSpPr>
        <p:spPr>
          <a:xfrm>
            <a:off x="12709" y="1548255"/>
            <a:ext cx="1904981" cy="584776"/>
          </a:xfrm>
          <a:prstGeom prst="rect">
            <a:avLst/>
          </a:prstGeom>
          <a:noFill/>
        </p:spPr>
        <p:txBody>
          <a:bodyPr wrap="square" rtlCol="0">
            <a:spAutoFit/>
          </a:bodyPr>
          <a:lstStyle/>
          <a:p>
            <a:pPr algn="r"/>
            <a:r>
              <a:rPr lang="en-US" sz="3200" b="1">
                <a:solidFill>
                  <a:srgbClr val="1F497D">
                    <a:lumMod val="75000"/>
                  </a:srgbClr>
                </a:solidFill>
                <a:latin typeface="Abadi MT Condensed Extra Bold"/>
                <a:cs typeface="Abadi MT Condensed Extra Bold"/>
              </a:rPr>
              <a:t>CONCEPTS</a:t>
            </a:r>
            <a:endParaRPr lang="en-US" sz="2400">
              <a:solidFill>
                <a:schemeClr val="tx2">
                  <a:lumMod val="75000"/>
                </a:schemeClr>
              </a:solidFill>
              <a:latin typeface="Abadi MT Condensed Extra Bold"/>
              <a:cs typeface="Abadi MT Condensed Extra Bold"/>
            </a:endParaRPr>
          </a:p>
        </p:txBody>
      </p:sp>
      <p:sp>
        <p:nvSpPr>
          <p:cNvPr id="58" name="TextBox 57"/>
          <p:cNvSpPr txBox="1"/>
          <p:nvPr/>
        </p:nvSpPr>
        <p:spPr>
          <a:xfrm>
            <a:off x="2019294" y="1553624"/>
            <a:ext cx="7124705" cy="1036181"/>
          </a:xfrm>
          <a:prstGeom prst="rect">
            <a:avLst/>
          </a:prstGeom>
          <a:noFill/>
        </p:spPr>
        <p:txBody>
          <a:bodyPr wrap="square" rtlCol="0">
            <a:spAutoFit/>
          </a:bodyPr>
          <a:lstStyle/>
          <a:p>
            <a:r>
              <a:rPr lang="en-US" sz="3000" dirty="0" smtClean="0">
                <a:latin typeface="Abadi MT Condensed Light"/>
                <a:cs typeface="Abadi MT Condensed Light"/>
              </a:rPr>
              <a:t>What about this one?</a:t>
            </a:r>
          </a:p>
          <a:p>
            <a:pPr lvl="0">
              <a:spcBef>
                <a:spcPts val="1000"/>
              </a:spcBef>
            </a:pPr>
            <a:endParaRPr lang="en-US" sz="2300" i="1" dirty="0">
              <a:solidFill>
                <a:prstClr val="black">
                  <a:lumMod val="65000"/>
                  <a:lumOff val="35000"/>
                </a:prstClr>
              </a:solidFill>
              <a:latin typeface="Abadi MT Condensed Light"/>
              <a:cs typeface="Abadi MT Condensed Light"/>
            </a:endParaRPr>
          </a:p>
        </p:txBody>
      </p:sp>
      <p:pic>
        <p:nvPicPr>
          <p:cNvPr id="7" name="Picture 6"/>
          <p:cNvPicPr>
            <a:picLocks noChangeAspect="1"/>
          </p:cNvPicPr>
          <p:nvPr/>
        </p:nvPicPr>
        <p:blipFill>
          <a:blip r:embed="rId3"/>
          <a:stretch>
            <a:fillRect/>
          </a:stretch>
        </p:blipFill>
        <p:spPr>
          <a:xfrm>
            <a:off x="2009066" y="3376386"/>
            <a:ext cx="7073900" cy="1498600"/>
          </a:xfrm>
          <a:prstGeom prst="rect">
            <a:avLst/>
          </a:prstGeom>
        </p:spPr>
      </p:pic>
    </p:spTree>
    <p:extLst>
      <p:ext uri="{BB962C8B-B14F-4D97-AF65-F5344CB8AC3E}">
        <p14:creationId xmlns:p14="http://schemas.microsoft.com/office/powerpoint/2010/main" val="6653342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ectangle 52"/>
          <p:cNvSpPr/>
          <p:nvPr/>
        </p:nvSpPr>
        <p:spPr>
          <a:xfrm>
            <a:off x="-8467" y="1523994"/>
            <a:ext cx="9153158" cy="4961473"/>
          </a:xfrm>
          <a:prstGeom prst="rect">
            <a:avLst/>
          </a:prstGeom>
          <a:solidFill>
            <a:schemeClr val="bg1">
              <a:alpha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a:latin typeface="Abadi MT Condensed Light"/>
              <a:cs typeface="Abadi MT Condensed Light"/>
            </a:endParaRPr>
          </a:p>
        </p:txBody>
      </p:sp>
      <p:sp>
        <p:nvSpPr>
          <p:cNvPr id="2" name="Title 1"/>
          <p:cNvSpPr>
            <a:spLocks noGrp="1"/>
          </p:cNvSpPr>
          <p:nvPr>
            <p:ph type="title"/>
          </p:nvPr>
        </p:nvSpPr>
        <p:spPr>
          <a:xfrm>
            <a:off x="-6350" y="-87312"/>
            <a:ext cx="9144000" cy="1143000"/>
          </a:xfrm>
        </p:spPr>
        <p:txBody>
          <a:bodyPr/>
          <a:lstStyle/>
          <a:p>
            <a:r>
              <a:rPr lang="en-US" b="0" dirty="0" smtClean="0"/>
              <a:t>SOA 101 recap</a:t>
            </a:r>
            <a:endParaRPr lang="en-US" b="0" dirty="0"/>
          </a:p>
        </p:txBody>
      </p:sp>
      <p:cxnSp>
        <p:nvCxnSpPr>
          <p:cNvPr id="55" name="Straight Connector 54"/>
          <p:cNvCxnSpPr/>
          <p:nvPr/>
        </p:nvCxnSpPr>
        <p:spPr>
          <a:xfrm>
            <a:off x="1947331" y="1680624"/>
            <a:ext cx="11" cy="4703243"/>
          </a:xfrm>
          <a:prstGeom prst="line">
            <a:avLst/>
          </a:prstGeom>
          <a:ln w="3175" cmpd="sng">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56" name="TextBox 55"/>
          <p:cNvSpPr txBox="1"/>
          <p:nvPr/>
        </p:nvSpPr>
        <p:spPr>
          <a:xfrm>
            <a:off x="12709" y="1548255"/>
            <a:ext cx="1904981" cy="584776"/>
          </a:xfrm>
          <a:prstGeom prst="rect">
            <a:avLst/>
          </a:prstGeom>
          <a:noFill/>
        </p:spPr>
        <p:txBody>
          <a:bodyPr wrap="square" rtlCol="0">
            <a:spAutoFit/>
          </a:bodyPr>
          <a:lstStyle/>
          <a:p>
            <a:pPr algn="r"/>
            <a:r>
              <a:rPr lang="en-US" sz="3200" b="1">
                <a:solidFill>
                  <a:srgbClr val="1F497D">
                    <a:lumMod val="75000"/>
                  </a:srgbClr>
                </a:solidFill>
                <a:latin typeface="Abadi MT Condensed Extra Bold"/>
                <a:cs typeface="Abadi MT Condensed Extra Bold"/>
              </a:rPr>
              <a:t>CONCEPTS</a:t>
            </a:r>
            <a:endParaRPr lang="en-US" sz="2400">
              <a:solidFill>
                <a:schemeClr val="tx2">
                  <a:lumMod val="75000"/>
                </a:schemeClr>
              </a:solidFill>
              <a:latin typeface="Abadi MT Condensed Extra Bold"/>
              <a:cs typeface="Abadi MT Condensed Extra Bold"/>
            </a:endParaRPr>
          </a:p>
        </p:txBody>
      </p:sp>
      <p:sp>
        <p:nvSpPr>
          <p:cNvPr id="58" name="TextBox 57"/>
          <p:cNvSpPr txBox="1"/>
          <p:nvPr/>
        </p:nvSpPr>
        <p:spPr>
          <a:xfrm>
            <a:off x="2019294" y="1553624"/>
            <a:ext cx="7124705" cy="1036181"/>
          </a:xfrm>
          <a:prstGeom prst="rect">
            <a:avLst/>
          </a:prstGeom>
          <a:noFill/>
        </p:spPr>
        <p:txBody>
          <a:bodyPr wrap="square" rtlCol="0">
            <a:spAutoFit/>
          </a:bodyPr>
          <a:lstStyle/>
          <a:p>
            <a:r>
              <a:rPr lang="en-US" sz="3000" dirty="0" smtClean="0">
                <a:latin typeface="Abadi MT Condensed Light"/>
                <a:cs typeface="Abadi MT Condensed Light"/>
              </a:rPr>
              <a:t>What about this one?</a:t>
            </a:r>
          </a:p>
          <a:p>
            <a:pPr lvl="0">
              <a:spcBef>
                <a:spcPts val="1000"/>
              </a:spcBef>
            </a:pPr>
            <a:endParaRPr lang="en-US" sz="2300" i="1" dirty="0">
              <a:solidFill>
                <a:prstClr val="black">
                  <a:lumMod val="65000"/>
                  <a:lumOff val="35000"/>
                </a:prstClr>
              </a:solidFill>
              <a:latin typeface="Abadi MT Condensed Light"/>
              <a:cs typeface="Abadi MT Condensed Light"/>
            </a:endParaRPr>
          </a:p>
        </p:txBody>
      </p:sp>
      <p:pic>
        <p:nvPicPr>
          <p:cNvPr id="7" name="Picture 6"/>
          <p:cNvPicPr>
            <a:picLocks noChangeAspect="1"/>
          </p:cNvPicPr>
          <p:nvPr/>
        </p:nvPicPr>
        <p:blipFill>
          <a:blip r:embed="rId3"/>
          <a:stretch>
            <a:fillRect/>
          </a:stretch>
        </p:blipFill>
        <p:spPr>
          <a:xfrm>
            <a:off x="2009066" y="3376386"/>
            <a:ext cx="7073900" cy="1498600"/>
          </a:xfrm>
          <a:prstGeom prst="rect">
            <a:avLst/>
          </a:prstGeom>
        </p:spPr>
      </p:pic>
    </p:spTree>
    <p:extLst>
      <p:ext uri="{BB962C8B-B14F-4D97-AF65-F5344CB8AC3E}">
        <p14:creationId xmlns:p14="http://schemas.microsoft.com/office/powerpoint/2010/main" val="18007534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ectangle 52"/>
          <p:cNvSpPr/>
          <p:nvPr/>
        </p:nvSpPr>
        <p:spPr>
          <a:xfrm>
            <a:off x="-8467" y="1523994"/>
            <a:ext cx="9153158" cy="4961473"/>
          </a:xfrm>
          <a:prstGeom prst="rect">
            <a:avLst/>
          </a:prstGeom>
          <a:solidFill>
            <a:schemeClr val="bg1">
              <a:alpha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a:latin typeface="Abadi MT Condensed Light"/>
              <a:cs typeface="Abadi MT Condensed Light"/>
            </a:endParaRPr>
          </a:p>
        </p:txBody>
      </p:sp>
      <p:sp>
        <p:nvSpPr>
          <p:cNvPr id="2" name="Title 1"/>
          <p:cNvSpPr>
            <a:spLocks noGrp="1"/>
          </p:cNvSpPr>
          <p:nvPr>
            <p:ph type="title"/>
          </p:nvPr>
        </p:nvSpPr>
        <p:spPr>
          <a:xfrm>
            <a:off x="-6350" y="-87312"/>
            <a:ext cx="9144000" cy="1143000"/>
          </a:xfrm>
        </p:spPr>
        <p:txBody>
          <a:bodyPr/>
          <a:lstStyle/>
          <a:p>
            <a:r>
              <a:rPr lang="en-US" b="0" dirty="0" smtClean="0"/>
              <a:t>SOA </a:t>
            </a:r>
            <a:r>
              <a:rPr lang="en-AU" b="0" dirty="0" smtClean="0"/>
              <a:t>- getting complex</a:t>
            </a:r>
            <a:endParaRPr lang="en-US" b="0" dirty="0"/>
          </a:p>
        </p:txBody>
      </p:sp>
      <p:cxnSp>
        <p:nvCxnSpPr>
          <p:cNvPr id="55" name="Straight Connector 54"/>
          <p:cNvCxnSpPr/>
          <p:nvPr/>
        </p:nvCxnSpPr>
        <p:spPr>
          <a:xfrm>
            <a:off x="1947331" y="1680624"/>
            <a:ext cx="11" cy="4703243"/>
          </a:xfrm>
          <a:prstGeom prst="line">
            <a:avLst/>
          </a:prstGeom>
          <a:ln w="3175" cmpd="sng">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56" name="TextBox 55"/>
          <p:cNvSpPr txBox="1"/>
          <p:nvPr/>
        </p:nvSpPr>
        <p:spPr>
          <a:xfrm>
            <a:off x="12709" y="1548255"/>
            <a:ext cx="1904981" cy="584776"/>
          </a:xfrm>
          <a:prstGeom prst="rect">
            <a:avLst/>
          </a:prstGeom>
          <a:noFill/>
        </p:spPr>
        <p:txBody>
          <a:bodyPr wrap="square" rtlCol="0">
            <a:spAutoFit/>
          </a:bodyPr>
          <a:lstStyle/>
          <a:p>
            <a:pPr algn="r"/>
            <a:r>
              <a:rPr lang="en-US" sz="3200" b="1">
                <a:solidFill>
                  <a:srgbClr val="1F497D">
                    <a:lumMod val="75000"/>
                  </a:srgbClr>
                </a:solidFill>
                <a:latin typeface="Abadi MT Condensed Extra Bold"/>
                <a:cs typeface="Abadi MT Condensed Extra Bold"/>
              </a:rPr>
              <a:t>CONCEPTS</a:t>
            </a:r>
            <a:endParaRPr lang="en-US" sz="2400">
              <a:solidFill>
                <a:schemeClr val="tx2">
                  <a:lumMod val="75000"/>
                </a:schemeClr>
              </a:solidFill>
              <a:latin typeface="Abadi MT Condensed Extra Bold"/>
              <a:cs typeface="Abadi MT Condensed Extra Bold"/>
            </a:endParaRPr>
          </a:p>
        </p:txBody>
      </p:sp>
      <p:sp>
        <p:nvSpPr>
          <p:cNvPr id="58" name="TextBox 57"/>
          <p:cNvSpPr txBox="1"/>
          <p:nvPr/>
        </p:nvSpPr>
        <p:spPr>
          <a:xfrm>
            <a:off x="2019294" y="1553624"/>
            <a:ext cx="7124705" cy="1036181"/>
          </a:xfrm>
          <a:prstGeom prst="rect">
            <a:avLst/>
          </a:prstGeom>
          <a:noFill/>
        </p:spPr>
        <p:txBody>
          <a:bodyPr wrap="square" rtlCol="0">
            <a:spAutoFit/>
          </a:bodyPr>
          <a:lstStyle/>
          <a:p>
            <a:r>
              <a:rPr lang="en-US" sz="3000" dirty="0" smtClean="0">
                <a:latin typeface="Abadi MT Condensed Light"/>
                <a:cs typeface="Abadi MT Condensed Light"/>
              </a:rPr>
              <a:t>What can you tell me about this now?</a:t>
            </a:r>
          </a:p>
          <a:p>
            <a:pPr lvl="0">
              <a:spcBef>
                <a:spcPts val="1000"/>
              </a:spcBef>
            </a:pPr>
            <a:endParaRPr lang="en-US" sz="2300" i="1" dirty="0">
              <a:solidFill>
                <a:prstClr val="black">
                  <a:lumMod val="65000"/>
                  <a:lumOff val="35000"/>
                </a:prstClr>
              </a:solidFill>
              <a:latin typeface="Abadi MT Condensed Light"/>
              <a:cs typeface="Abadi MT Condensed Light"/>
            </a:endParaRPr>
          </a:p>
        </p:txBody>
      </p:sp>
      <p:pic>
        <p:nvPicPr>
          <p:cNvPr id="3" name="Picture 2"/>
          <p:cNvPicPr>
            <a:picLocks noChangeAspect="1"/>
          </p:cNvPicPr>
          <p:nvPr/>
        </p:nvPicPr>
        <p:blipFill>
          <a:blip r:embed="rId3"/>
          <a:stretch>
            <a:fillRect/>
          </a:stretch>
        </p:blipFill>
        <p:spPr>
          <a:xfrm>
            <a:off x="1717948" y="2289661"/>
            <a:ext cx="7327900" cy="3949700"/>
          </a:xfrm>
          <a:prstGeom prst="rect">
            <a:avLst/>
          </a:prstGeom>
        </p:spPr>
      </p:pic>
    </p:spTree>
    <p:extLst>
      <p:ext uri="{BB962C8B-B14F-4D97-AF65-F5344CB8AC3E}">
        <p14:creationId xmlns:p14="http://schemas.microsoft.com/office/powerpoint/2010/main" val="17847927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ectangle 52"/>
          <p:cNvSpPr/>
          <p:nvPr/>
        </p:nvSpPr>
        <p:spPr>
          <a:xfrm>
            <a:off x="-8467" y="1523994"/>
            <a:ext cx="9153158" cy="4961473"/>
          </a:xfrm>
          <a:prstGeom prst="rect">
            <a:avLst/>
          </a:prstGeom>
          <a:solidFill>
            <a:schemeClr val="bg1">
              <a:alpha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a:latin typeface="Abadi MT Condensed Light"/>
              <a:cs typeface="Abadi MT Condensed Light"/>
            </a:endParaRPr>
          </a:p>
        </p:txBody>
      </p:sp>
      <p:sp>
        <p:nvSpPr>
          <p:cNvPr id="2" name="Title 1"/>
          <p:cNvSpPr>
            <a:spLocks noGrp="1"/>
          </p:cNvSpPr>
          <p:nvPr>
            <p:ph type="title"/>
          </p:nvPr>
        </p:nvSpPr>
        <p:spPr>
          <a:xfrm>
            <a:off x="-6350" y="-87312"/>
            <a:ext cx="9144000" cy="1143000"/>
          </a:xfrm>
        </p:spPr>
        <p:txBody>
          <a:bodyPr/>
          <a:lstStyle/>
          <a:p>
            <a:r>
              <a:rPr lang="en-US" b="0" dirty="0" smtClean="0"/>
              <a:t>Monolithic vs SOA</a:t>
            </a:r>
            <a:endParaRPr lang="en-US" b="0" dirty="0"/>
          </a:p>
        </p:txBody>
      </p:sp>
      <p:sp>
        <p:nvSpPr>
          <p:cNvPr id="4" name="Date Placeholder 3"/>
          <p:cNvSpPr>
            <a:spLocks noGrp="1"/>
          </p:cNvSpPr>
          <p:nvPr>
            <p:ph type="dt" sz="half" idx="10"/>
          </p:nvPr>
        </p:nvSpPr>
        <p:spPr/>
        <p:txBody>
          <a:bodyPr/>
          <a:lstStyle/>
          <a:p>
            <a:fld id="{3D204B18-9485-D74D-B2B3-6C26E88E40BB}" type="datetime1">
              <a:rPr lang="en-AU"/>
              <a:pPr/>
              <a:t>17/5/18</a:t>
            </a:fld>
            <a:endParaRPr lang="en-US"/>
          </a:p>
        </p:txBody>
      </p:sp>
      <p:sp>
        <p:nvSpPr>
          <p:cNvPr id="6" name="Slide Number Placeholder 5"/>
          <p:cNvSpPr>
            <a:spLocks noGrp="1"/>
          </p:cNvSpPr>
          <p:nvPr>
            <p:ph type="sldNum" sz="quarter" idx="12"/>
          </p:nvPr>
        </p:nvSpPr>
        <p:spPr/>
        <p:txBody>
          <a:bodyPr/>
          <a:lstStyle/>
          <a:p>
            <a:fld id="{BBE0A389-EB18-824A-A5ED-72ACC9A7FB5D}" type="slidenum">
              <a:rPr lang="en-US"/>
              <a:pPr/>
              <a:t>9</a:t>
            </a:fld>
            <a:endParaRPr lang="en-US"/>
          </a:p>
        </p:txBody>
      </p:sp>
      <p:cxnSp>
        <p:nvCxnSpPr>
          <p:cNvPr id="55" name="Straight Connector 54"/>
          <p:cNvCxnSpPr/>
          <p:nvPr/>
        </p:nvCxnSpPr>
        <p:spPr>
          <a:xfrm>
            <a:off x="1947331" y="1680624"/>
            <a:ext cx="11" cy="4703243"/>
          </a:xfrm>
          <a:prstGeom prst="line">
            <a:avLst/>
          </a:prstGeom>
          <a:ln w="3175" cmpd="sng">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56" name="TextBox 55"/>
          <p:cNvSpPr txBox="1"/>
          <p:nvPr/>
        </p:nvSpPr>
        <p:spPr>
          <a:xfrm>
            <a:off x="12709" y="1548255"/>
            <a:ext cx="1904981" cy="584776"/>
          </a:xfrm>
          <a:prstGeom prst="rect">
            <a:avLst/>
          </a:prstGeom>
          <a:noFill/>
        </p:spPr>
        <p:txBody>
          <a:bodyPr wrap="square" rtlCol="0">
            <a:spAutoFit/>
          </a:bodyPr>
          <a:lstStyle/>
          <a:p>
            <a:pPr algn="r"/>
            <a:r>
              <a:rPr lang="en-US" sz="3200" b="1">
                <a:solidFill>
                  <a:srgbClr val="1F497D">
                    <a:lumMod val="75000"/>
                  </a:srgbClr>
                </a:solidFill>
                <a:latin typeface="Abadi MT Condensed Extra Bold"/>
                <a:cs typeface="Abadi MT Condensed Extra Bold"/>
              </a:rPr>
              <a:t>CONCEPTS</a:t>
            </a:r>
            <a:endParaRPr lang="en-US" sz="2400">
              <a:solidFill>
                <a:schemeClr val="tx2">
                  <a:lumMod val="75000"/>
                </a:schemeClr>
              </a:solidFill>
              <a:latin typeface="Abadi MT Condensed Extra Bold"/>
              <a:cs typeface="Abadi MT Condensed Extra Bold"/>
            </a:endParaRPr>
          </a:p>
        </p:txBody>
      </p:sp>
      <p:sp>
        <p:nvSpPr>
          <p:cNvPr id="58" name="TextBox 57"/>
          <p:cNvSpPr txBox="1"/>
          <p:nvPr/>
        </p:nvSpPr>
        <p:spPr>
          <a:xfrm>
            <a:off x="2019294" y="1553624"/>
            <a:ext cx="7124705" cy="1036181"/>
          </a:xfrm>
          <a:prstGeom prst="rect">
            <a:avLst/>
          </a:prstGeom>
          <a:noFill/>
        </p:spPr>
        <p:txBody>
          <a:bodyPr wrap="square" rtlCol="0">
            <a:spAutoFit/>
          </a:bodyPr>
          <a:lstStyle/>
          <a:p>
            <a:r>
              <a:rPr lang="en-US" sz="3000" dirty="0" smtClean="0">
                <a:latin typeface="Abadi MT Condensed Light"/>
                <a:cs typeface="Abadi MT Condensed Light"/>
              </a:rPr>
              <a:t>This is more like a service</a:t>
            </a:r>
          </a:p>
          <a:p>
            <a:pPr lvl="0">
              <a:spcBef>
                <a:spcPts val="1000"/>
              </a:spcBef>
            </a:pPr>
            <a:endParaRPr lang="en-US" sz="2300" i="1" dirty="0">
              <a:solidFill>
                <a:prstClr val="black">
                  <a:lumMod val="65000"/>
                  <a:lumOff val="35000"/>
                </a:prstClr>
              </a:solidFill>
              <a:latin typeface="Abadi MT Condensed Light"/>
              <a:cs typeface="Abadi MT Condensed Light"/>
            </a:endParaRPr>
          </a:p>
        </p:txBody>
      </p:sp>
      <p:grpSp>
        <p:nvGrpSpPr>
          <p:cNvPr id="32" name="Group 31"/>
          <p:cNvGrpSpPr/>
          <p:nvPr/>
        </p:nvGrpSpPr>
        <p:grpSpPr>
          <a:xfrm>
            <a:off x="910175" y="2970541"/>
            <a:ext cx="8233824" cy="1381295"/>
            <a:chOff x="571500" y="2839338"/>
            <a:chExt cx="8233824" cy="1381295"/>
          </a:xfrm>
        </p:grpSpPr>
        <p:grpSp>
          <p:nvGrpSpPr>
            <p:cNvPr id="33" name="Group 32"/>
            <p:cNvGrpSpPr/>
            <p:nvPr/>
          </p:nvGrpSpPr>
          <p:grpSpPr>
            <a:xfrm>
              <a:off x="571500" y="2946242"/>
              <a:ext cx="8233824" cy="1274391"/>
              <a:chOff x="1181100" y="2527142"/>
              <a:chExt cx="8233824" cy="1274391"/>
            </a:xfrm>
          </p:grpSpPr>
          <p:grpSp>
            <p:nvGrpSpPr>
              <p:cNvPr id="35" name="Group 34"/>
              <p:cNvGrpSpPr/>
              <p:nvPr/>
            </p:nvGrpSpPr>
            <p:grpSpPr>
              <a:xfrm>
                <a:off x="1651215" y="2527144"/>
                <a:ext cx="7763709" cy="1274389"/>
                <a:chOff x="3483167" y="4206121"/>
                <a:chExt cx="6300562" cy="2261579"/>
              </a:xfrm>
              <a:solidFill>
                <a:schemeClr val="accent6">
                  <a:lumMod val="20000"/>
                  <a:lumOff val="80000"/>
                </a:schemeClr>
              </a:solidFill>
            </p:grpSpPr>
            <p:sp>
              <p:nvSpPr>
                <p:cNvPr id="38" name="Rectangle 37"/>
                <p:cNvSpPr/>
                <p:nvPr/>
              </p:nvSpPr>
              <p:spPr>
                <a:xfrm>
                  <a:off x="3483167" y="4206121"/>
                  <a:ext cx="6300562" cy="2261579"/>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TextBox 38"/>
                <p:cNvSpPr txBox="1"/>
                <p:nvPr/>
              </p:nvSpPr>
              <p:spPr>
                <a:xfrm>
                  <a:off x="3966313" y="4270711"/>
                  <a:ext cx="5487606" cy="600811"/>
                </a:xfrm>
                <a:prstGeom prst="rect">
                  <a:avLst/>
                </a:prstGeom>
                <a:noFill/>
              </p:spPr>
              <p:txBody>
                <a:bodyPr wrap="square" lIns="0" tIns="0" rIns="108000" bIns="0" rtlCol="0" anchor="t" anchorCtr="0">
                  <a:spAutoFit/>
                </a:bodyPr>
                <a:lstStyle>
                  <a:defPPr>
                    <a:defRPr lang="en-US"/>
                  </a:defPPr>
                  <a:lvl1pPr marL="180000">
                    <a:defRPr sz="2400">
                      <a:solidFill>
                        <a:srgbClr val="B27979"/>
                      </a:solidFill>
                      <a:latin typeface="Abadi MT Condensed Light"/>
                      <a:cs typeface="Abadi MT Condensed Light"/>
                    </a:defRPr>
                  </a:lvl1pPr>
                </a:lstStyle>
                <a:p>
                  <a:pPr marL="90488"/>
                  <a:r>
                    <a:rPr lang="en-US" sz="2200" dirty="0" smtClean="0"/>
                    <a:t>MAKE SURE YOU ARE NOT MONOLITHIC</a:t>
                  </a:r>
                  <a:endParaRPr lang="en-US" sz="2200" dirty="0"/>
                </a:p>
              </p:txBody>
            </p:sp>
          </p:grpSp>
          <p:sp>
            <p:nvSpPr>
              <p:cNvPr id="36" name="Rectangle 35"/>
              <p:cNvSpPr/>
              <p:nvPr/>
            </p:nvSpPr>
            <p:spPr>
              <a:xfrm>
                <a:off x="1181100" y="2527142"/>
                <a:ext cx="1039987" cy="1265926"/>
              </a:xfrm>
              <a:prstGeom prst="rect">
                <a:avLst/>
              </a:prstGeom>
              <a:solidFill>
                <a:schemeClr val="accent6">
                  <a:lumMod val="50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TextBox 36"/>
              <p:cNvSpPr txBox="1"/>
              <p:nvPr/>
            </p:nvSpPr>
            <p:spPr>
              <a:xfrm>
                <a:off x="2217132" y="2967593"/>
                <a:ext cx="7053860" cy="492443"/>
              </a:xfrm>
              <a:prstGeom prst="rect">
                <a:avLst/>
              </a:prstGeom>
              <a:noFill/>
            </p:spPr>
            <p:txBody>
              <a:bodyPr wrap="square" lIns="108000" tIns="0" rIns="108000" bIns="0" rtlCol="0" anchor="t" anchorCtr="0">
                <a:spAutoFit/>
              </a:bodyPr>
              <a:lstStyle>
                <a:defPPr>
                  <a:defRPr lang="en-US"/>
                </a:defPPr>
                <a:lvl1pPr>
                  <a:spcAft>
                    <a:spcPts val="600"/>
                  </a:spcAft>
                  <a:defRPr i="1">
                    <a:solidFill>
                      <a:srgbClr val="B27979"/>
                    </a:solidFill>
                    <a:latin typeface="Abadi MT Condensed Light"/>
                    <a:cs typeface="Abadi MT Condensed Light"/>
                  </a:defRPr>
                </a:lvl1pPr>
              </a:lstStyle>
              <a:p>
                <a:r>
                  <a:rPr lang="en-US" sz="1600" dirty="0" smtClean="0"/>
                  <a:t>When creating your architecture, you must take into consideration many aspects, and the first one is communication , when do you keep things in one place, when not?</a:t>
                </a:r>
                <a:endParaRPr lang="en-US" sz="1600" dirty="0"/>
              </a:p>
            </p:txBody>
          </p:sp>
        </p:grpSp>
        <p:sp>
          <p:nvSpPr>
            <p:cNvPr id="34" name="TextBox 33"/>
            <p:cNvSpPr txBox="1"/>
            <p:nvPr/>
          </p:nvSpPr>
          <p:spPr>
            <a:xfrm>
              <a:off x="684509" y="2839338"/>
              <a:ext cx="922389" cy="1015663"/>
            </a:xfrm>
            <a:prstGeom prst="rect">
              <a:avLst/>
            </a:prstGeom>
            <a:noFill/>
            <a:ln>
              <a:noFill/>
            </a:ln>
          </p:spPr>
          <p:txBody>
            <a:bodyPr wrap="square" lIns="0" rtlCol="0">
              <a:spAutoFit/>
            </a:bodyPr>
            <a:lstStyle>
              <a:defPPr>
                <a:defRPr lang="en-US"/>
              </a:defPPr>
              <a:lvl1pPr algn="r">
                <a:defRPr sz="6000">
                  <a:solidFill>
                    <a:schemeClr val="accent6">
                      <a:lumMod val="20000"/>
                      <a:lumOff val="80000"/>
                    </a:schemeClr>
                  </a:solidFill>
                  <a:latin typeface="Arial Narrow"/>
                  <a:cs typeface="Arial Narrow"/>
                </a:defRPr>
              </a:lvl1pPr>
            </a:lstStyle>
            <a:p>
              <a:r>
                <a:rPr lang="en-US" dirty="0" smtClean="0"/>
                <a:t>!!!!</a:t>
              </a:r>
              <a:endParaRPr lang="en-US" dirty="0"/>
            </a:p>
          </p:txBody>
        </p:sp>
      </p:grpSp>
      <p:sp>
        <p:nvSpPr>
          <p:cNvPr id="25" name="TextBox 24"/>
          <p:cNvSpPr txBox="1"/>
          <p:nvPr/>
        </p:nvSpPr>
        <p:spPr>
          <a:xfrm>
            <a:off x="635000" y="4426941"/>
            <a:ext cx="1291154" cy="461665"/>
          </a:xfrm>
          <a:prstGeom prst="rect">
            <a:avLst/>
          </a:prstGeom>
          <a:noFill/>
        </p:spPr>
        <p:txBody>
          <a:bodyPr wrap="square" rtlCol="0">
            <a:spAutoFit/>
          </a:bodyPr>
          <a:lstStyle/>
          <a:p>
            <a:pPr algn="r"/>
            <a:r>
              <a:rPr lang="en-US" sz="2400" b="1">
                <a:solidFill>
                  <a:srgbClr val="1F497D">
                    <a:lumMod val="75000"/>
                  </a:srgbClr>
                </a:solidFill>
                <a:latin typeface="Abadi MT Condensed Extra Bold"/>
                <a:cs typeface="Abadi MT Condensed Extra Bold"/>
              </a:rPr>
              <a:t>PROS</a:t>
            </a:r>
            <a:endParaRPr lang="en-US" sz="2400">
              <a:solidFill>
                <a:schemeClr val="tx2">
                  <a:lumMod val="75000"/>
                </a:schemeClr>
              </a:solidFill>
              <a:latin typeface="Abadi MT Condensed Extra Bold"/>
              <a:cs typeface="Abadi MT Condensed Extra Bold"/>
            </a:endParaRPr>
          </a:p>
        </p:txBody>
      </p:sp>
      <p:sp>
        <p:nvSpPr>
          <p:cNvPr id="26" name="Rectangle 25"/>
          <p:cNvSpPr/>
          <p:nvPr/>
        </p:nvSpPr>
        <p:spPr>
          <a:xfrm>
            <a:off x="2015392" y="4455081"/>
            <a:ext cx="7128608" cy="830997"/>
          </a:xfrm>
          <a:prstGeom prst="rect">
            <a:avLst/>
          </a:prstGeom>
        </p:spPr>
        <p:txBody>
          <a:bodyPr wrap="square">
            <a:spAutoFit/>
          </a:bodyPr>
          <a:lstStyle/>
          <a:p>
            <a:pPr marL="271463" lvl="0" indent="-271463">
              <a:spcBef>
                <a:spcPts val="1200"/>
              </a:spcBef>
              <a:buFont typeface="Lucida Grande"/>
              <a:buChar char="-"/>
            </a:pPr>
            <a:r>
              <a:rPr lang="en-US" sz="1600" i="1" dirty="0" smtClean="0">
                <a:solidFill>
                  <a:prstClr val="black">
                    <a:lumMod val="65000"/>
                    <a:lumOff val="35000"/>
                  </a:prstClr>
                </a:solidFill>
                <a:latin typeface="Abadi MT Condensed Light"/>
                <a:cs typeface="Abadi MT Condensed Light"/>
              </a:rPr>
              <a:t>The application and the code, reside all in the same place, meaning that there is no </a:t>
            </a:r>
            <a:r>
              <a:rPr lang="en-US" sz="1600" i="1" dirty="0" err="1" smtClean="0">
                <a:solidFill>
                  <a:prstClr val="black">
                    <a:lumMod val="65000"/>
                    <a:lumOff val="35000"/>
                  </a:prstClr>
                </a:solidFill>
                <a:latin typeface="Abadi MT Condensed Light"/>
                <a:cs typeface="Abadi MT Condensed Light"/>
              </a:rPr>
              <a:t>comunication</a:t>
            </a:r>
            <a:r>
              <a:rPr lang="en-US" sz="1600" i="1" dirty="0" smtClean="0">
                <a:solidFill>
                  <a:prstClr val="black">
                    <a:lumMod val="65000"/>
                    <a:lumOff val="35000"/>
                  </a:prstClr>
                </a:solidFill>
                <a:latin typeface="Abadi MT Condensed Light"/>
                <a:cs typeface="Abadi MT Condensed Light"/>
              </a:rPr>
              <a:t> you need to wait for, also, it is simpler to monitor, and you have less strain on the resources. For example, if you had micro architectures, you may need to replicate the same server many times.</a:t>
            </a:r>
            <a:endParaRPr lang="en-US" sz="1600" i="1" dirty="0">
              <a:solidFill>
                <a:prstClr val="black">
                  <a:lumMod val="65000"/>
                  <a:lumOff val="35000"/>
                </a:prstClr>
              </a:solidFill>
              <a:latin typeface="Abadi MT Condensed Light"/>
              <a:cs typeface="Abadi MT Condensed Light"/>
            </a:endParaRPr>
          </a:p>
        </p:txBody>
      </p:sp>
      <p:sp>
        <p:nvSpPr>
          <p:cNvPr id="27" name="TextBox 26"/>
          <p:cNvSpPr txBox="1"/>
          <p:nvPr/>
        </p:nvSpPr>
        <p:spPr>
          <a:xfrm>
            <a:off x="634994" y="5629249"/>
            <a:ext cx="1291154" cy="461665"/>
          </a:xfrm>
          <a:prstGeom prst="rect">
            <a:avLst/>
          </a:prstGeom>
          <a:noFill/>
        </p:spPr>
        <p:txBody>
          <a:bodyPr wrap="square" rtlCol="0">
            <a:spAutoFit/>
          </a:bodyPr>
          <a:lstStyle/>
          <a:p>
            <a:pPr algn="r"/>
            <a:r>
              <a:rPr lang="en-US" sz="2400" b="1">
                <a:solidFill>
                  <a:srgbClr val="1F497D">
                    <a:lumMod val="75000"/>
                  </a:srgbClr>
                </a:solidFill>
                <a:latin typeface="Abadi MT Condensed Extra Bold"/>
                <a:cs typeface="Abadi MT Condensed Extra Bold"/>
              </a:rPr>
              <a:t>CONS</a:t>
            </a:r>
            <a:endParaRPr lang="en-US" sz="2400">
              <a:solidFill>
                <a:schemeClr val="tx2">
                  <a:lumMod val="75000"/>
                </a:schemeClr>
              </a:solidFill>
              <a:latin typeface="Abadi MT Condensed Extra Bold"/>
              <a:cs typeface="Abadi MT Condensed Extra Bold"/>
            </a:endParaRPr>
          </a:p>
        </p:txBody>
      </p:sp>
      <p:sp>
        <p:nvSpPr>
          <p:cNvPr id="28" name="Rectangle 27"/>
          <p:cNvSpPr/>
          <p:nvPr/>
        </p:nvSpPr>
        <p:spPr>
          <a:xfrm>
            <a:off x="2015386" y="5657389"/>
            <a:ext cx="6806875" cy="830997"/>
          </a:xfrm>
          <a:prstGeom prst="rect">
            <a:avLst/>
          </a:prstGeom>
        </p:spPr>
        <p:txBody>
          <a:bodyPr wrap="square">
            <a:spAutoFit/>
          </a:bodyPr>
          <a:lstStyle/>
          <a:p>
            <a:pPr marL="271463" lvl="0" indent="-271463">
              <a:spcBef>
                <a:spcPts val="1200"/>
              </a:spcBef>
              <a:buFont typeface="Lucida Grande"/>
              <a:buChar char="-"/>
            </a:pPr>
            <a:r>
              <a:rPr lang="en-US" sz="1600" i="1" dirty="0" smtClean="0">
                <a:solidFill>
                  <a:prstClr val="black">
                    <a:lumMod val="65000"/>
                    <a:lumOff val="35000"/>
                  </a:prstClr>
                </a:solidFill>
                <a:latin typeface="Abadi MT Condensed Light"/>
                <a:cs typeface="Abadi MT Condensed Light"/>
              </a:rPr>
              <a:t>Things are coupled together, meaning that integration is more difficult, and resources management will not be easy when it will be time to scale. Also, many points of failure unless every point has a solid redundancy plan in place.</a:t>
            </a:r>
            <a:endParaRPr lang="en-US" sz="1600" i="1" dirty="0">
              <a:solidFill>
                <a:prstClr val="black">
                  <a:lumMod val="65000"/>
                  <a:lumOff val="35000"/>
                </a:prstClr>
              </a:solidFill>
              <a:latin typeface="Abadi MT Condensed Light"/>
              <a:cs typeface="Abadi MT Condensed Light"/>
            </a:endParaRPr>
          </a:p>
        </p:txBody>
      </p:sp>
    </p:spTree>
    <p:extLst>
      <p:ext uri="{BB962C8B-B14F-4D97-AF65-F5344CB8AC3E}">
        <p14:creationId xmlns:p14="http://schemas.microsoft.com/office/powerpoint/2010/main" val="126940023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a:solidFill>
            <a:schemeClr val="accent1"/>
          </a:solidFill>
          <a:headEnd type="oval"/>
          <a:tailEnd type="oval"/>
        </a:ln>
        <a:effectLst/>
      </a:spPr>
      <a:bodyPr rtlCol="0" anchor="ctr"/>
      <a:lstStyle>
        <a:defPPr algn="ctr">
          <a:defRPr/>
        </a:defPPr>
      </a:lstStyle>
      <a:style>
        <a:lnRef idx="2">
          <a:schemeClr val="accent1"/>
        </a:lnRef>
        <a:fillRef idx="0">
          <a:schemeClr val="accent1"/>
        </a:fillRef>
        <a:effectRef idx="1">
          <a:schemeClr val="accent1"/>
        </a:effectRef>
        <a:fontRef idx="minor">
          <a:schemeClr val="tx1"/>
        </a:fontRef>
      </a:style>
    </a:spDef>
    <a:lnDef>
      <a:spPr>
        <a:ln w="3175" cmpd="sng">
          <a:solidFill>
            <a:schemeClr val="tx2">
              <a:lumMod val="50000"/>
            </a:schemeClr>
          </a:solidFill>
          <a:tailEnd type="stealth"/>
        </a:ln>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9661</TotalTime>
  <Words>367</Words>
  <Application>Microsoft Macintosh PowerPoint</Application>
  <PresentationFormat>On-screen Show (4:3)</PresentationFormat>
  <Paragraphs>69</Paragraphs>
  <Slides>10</Slides>
  <Notes>7</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10</vt:i4>
      </vt:variant>
    </vt:vector>
  </HeadingPairs>
  <TitlesOfParts>
    <vt:vector size="19" baseType="lpstr">
      <vt:lpstr>Abadi MT Condensed Extra Bold</vt:lpstr>
      <vt:lpstr>Abadi MT Condensed Light</vt:lpstr>
      <vt:lpstr>Arial Narrow</vt:lpstr>
      <vt:lpstr>Calibri</vt:lpstr>
      <vt:lpstr>IBM Plex Sans</vt:lpstr>
      <vt:lpstr>Lucida Grande</vt:lpstr>
      <vt:lpstr>Menlo Italic</vt:lpstr>
      <vt:lpstr>Arial</vt:lpstr>
      <vt:lpstr>Office Theme</vt:lpstr>
      <vt:lpstr>Application Design – Recap</vt:lpstr>
      <vt:lpstr>Recap …….</vt:lpstr>
      <vt:lpstr>What is a web service?</vt:lpstr>
      <vt:lpstr>Security</vt:lpstr>
      <vt:lpstr>SOA 101 again</vt:lpstr>
      <vt:lpstr>SOA 101 recap</vt:lpstr>
      <vt:lpstr>SOA 101 recap</vt:lpstr>
      <vt:lpstr>SOA - getting complex</vt:lpstr>
      <vt:lpstr>Monolithic vs SOA</vt:lpstr>
      <vt:lpstr>Questions?</vt:lpstr>
    </vt:vector>
  </TitlesOfParts>
  <Company/>
  <LinksUpToDate>false</LinksUpToDate>
  <SharedDoc>false</SharedDoc>
  <HyperlinksChanged>false</HyperlinksChanged>
  <AppVersion>15.0037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the Course</dc:title>
  <dc:creator>Christian Vecchiola</dc:creator>
  <cp:lastModifiedBy>Shin hye Lee</cp:lastModifiedBy>
  <cp:revision>541</cp:revision>
  <cp:lastPrinted>2015-12-04T09:24:12Z</cp:lastPrinted>
  <dcterms:created xsi:type="dcterms:W3CDTF">2015-09-19T19:41:13Z</dcterms:created>
  <dcterms:modified xsi:type="dcterms:W3CDTF">2018-05-17T12:47:04Z</dcterms:modified>
</cp:coreProperties>
</file>